
<file path=[Content_Types].xml><?xml version="1.0" encoding="utf-8"?>
<Types xmlns="http://schemas.openxmlformats.org/package/2006/content-types">
  <Default Extension="jpeg" ContentType="image/jpeg"/>
  <Default Extension="jpg" ContentType="image/jpeg"/>
  <Default Extension="mkv" ContentType="video/unknown"/>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sldIdLst>
    <p:sldId id="256" r:id="rId5"/>
    <p:sldId id="272" r:id="rId6"/>
    <p:sldId id="258" r:id="rId7"/>
    <p:sldId id="275" r:id="rId8"/>
    <p:sldId id="263" r:id="rId9"/>
    <p:sldId id="264" r:id="rId10"/>
    <p:sldId id="265" r:id="rId11"/>
    <p:sldId id="270" r:id="rId12"/>
    <p:sldId id="266" r:id="rId13"/>
    <p:sldId id="268" r:id="rId14"/>
    <p:sldId id="271" r:id="rId15"/>
    <p:sldId id="269" r:id="rId16"/>
    <p:sldId id="259" r:id="rId17"/>
    <p:sldId id="262" r:id="rId18"/>
    <p:sldId id="273" r:id="rId19"/>
    <p:sldId id="274"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5" autoAdjust="0"/>
    <p:restoredTop sz="94660"/>
  </p:normalViewPr>
  <p:slideViewPr>
    <p:cSldViewPr snapToGrid="0">
      <p:cViewPr varScale="1">
        <p:scale>
          <a:sx n="69" d="100"/>
          <a:sy n="69" d="100"/>
        </p:scale>
        <p:origin x="66" y="13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png>
</file>

<file path=ppt/media/image11.jpg>
</file>

<file path=ppt/media/image12.jpg>
</file>

<file path=ppt/media/image13.jpg>
</file>

<file path=ppt/media/image14.png>
</file>

<file path=ppt/media/image15.png>
</file>

<file path=ppt/media/image2.png>
</file>

<file path=ppt/media/image3.jpg>
</file>

<file path=ppt/media/image4.jpeg>
</file>

<file path=ppt/media/image5.png>
</file>

<file path=ppt/media/image6.jpg>
</file>

<file path=ppt/media/image7.jpg>
</file>

<file path=ppt/media/image8.PNG>
</file>

<file path=ppt/media/image9.jpg>
</file>

<file path=ppt/media/media1.mp4>
</file>

<file path=ppt/media/media2.mkv>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fr-FR"/>
              <a:t>Modifiez le style du titre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5/4/2021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1833019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fr-FR"/>
              <a:t>Cliquez sur l'icône pour ajouter une image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1068537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528721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fr-FR"/>
              <a:t>Modifiez le style du titre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538748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30956871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fr-FR"/>
              <a:t>Modifiez le style du titre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28967801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fr-FR"/>
              <a:t>Modifiez le style du titre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2758047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15052945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2097003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724116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fr-FR"/>
              <a:t>Modifiez le style du titre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2451097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3594895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fr-FR"/>
              <a:t>Modifiez le style du titre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141410" y="3073397"/>
            <a:ext cx="4878391"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172200" y="3073397"/>
            <a:ext cx="4875210"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3711177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4143492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920614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14431286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smtClean="0"/>
              <a:t>5/4/2021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a:t>
            </a:fld>
            <a:endParaRPr lang="en-US" dirty="0"/>
          </a:p>
        </p:txBody>
      </p:sp>
    </p:spTree>
    <p:extLst>
      <p:ext uri="{BB962C8B-B14F-4D97-AF65-F5344CB8AC3E}">
        <p14:creationId xmlns:p14="http://schemas.microsoft.com/office/powerpoint/2010/main" val="1415218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5/4/2021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‹N°›</a:t>
            </a:fld>
            <a:endParaRPr lang="en-US" dirty="0"/>
          </a:p>
        </p:txBody>
      </p:sp>
    </p:spTree>
    <p:extLst>
      <p:ext uri="{BB962C8B-B14F-4D97-AF65-F5344CB8AC3E}">
        <p14:creationId xmlns:p14="http://schemas.microsoft.com/office/powerpoint/2010/main" val="1916951115"/>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hyperlink" Target="https://www.youtube.com/watch?v=Q5ma1HDuotk"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kv"/><Relationship Id="rId1" Type="http://schemas.microsoft.com/office/2007/relationships/media" Target="../media/media2.mkv"/><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hyperlink" Target="https://officeopro.com/grande-entreprise/gestion-des-agendas-rendez-vous/quel-materiel-suivre-reunion-distanc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officeopro.com/grande-entreprise/gestion-des-agendas-rendez-vous/quel-materiel-suivre-reunion-distance/"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5D1BAE1-8F89-4663-87B8-36E34C82181C}"/>
              </a:ext>
            </a:extLst>
          </p:cNvPr>
          <p:cNvSpPr>
            <a:spLocks noGrp="1"/>
          </p:cNvSpPr>
          <p:nvPr>
            <p:ph type="ctrTitle"/>
          </p:nvPr>
        </p:nvSpPr>
        <p:spPr>
          <a:xfrm>
            <a:off x="4916557" y="2073758"/>
            <a:ext cx="6771860" cy="1839089"/>
          </a:xfrm>
        </p:spPr>
        <p:txBody>
          <a:bodyPr>
            <a:normAutofit fontScale="90000"/>
          </a:bodyPr>
          <a:lstStyle/>
          <a:p>
            <a:r>
              <a:rPr lang="en-US" dirty="0"/>
              <a:t>P</a:t>
            </a:r>
            <a:r>
              <a:rPr lang="frc-Latn-001" dirty="0"/>
              <a:t>rojet encadré</a:t>
            </a:r>
            <a:br>
              <a:rPr lang="frc-Latn-001" dirty="0"/>
            </a:br>
            <a:r>
              <a:rPr lang="frc-Latn-001" dirty="0"/>
              <a:t>commande </a:t>
            </a:r>
            <a:r>
              <a:rPr lang="en-US" i="0">
                <a:effectLst/>
                <a:latin typeface="Helvetica Neue"/>
              </a:rPr>
              <a:t>numérique</a:t>
            </a:r>
            <a:endParaRPr lang="en-US" dirty="0"/>
          </a:p>
        </p:txBody>
      </p:sp>
      <p:sp>
        <p:nvSpPr>
          <p:cNvPr id="3" name="Sous-titre 2">
            <a:extLst>
              <a:ext uri="{FF2B5EF4-FFF2-40B4-BE49-F238E27FC236}">
                <a16:creationId xmlns:a16="http://schemas.microsoft.com/office/drawing/2014/main" id="{CF79BD69-0C98-4380-B7CB-9A53D028B93D}"/>
              </a:ext>
            </a:extLst>
          </p:cNvPr>
          <p:cNvSpPr>
            <a:spLocks noGrp="1"/>
          </p:cNvSpPr>
          <p:nvPr>
            <p:ph type="subTitle" idx="1"/>
          </p:nvPr>
        </p:nvSpPr>
        <p:spPr>
          <a:xfrm>
            <a:off x="5014208" y="4050826"/>
            <a:ext cx="6771860" cy="1275379"/>
          </a:xfrm>
        </p:spPr>
        <p:txBody>
          <a:bodyPr/>
          <a:lstStyle/>
          <a:p>
            <a:r>
              <a:rPr lang="frc-Latn-001" dirty="0">
                <a:solidFill>
                  <a:schemeClr val="tx1"/>
                </a:solidFill>
              </a:rPr>
              <a:t>réalisé par: A</a:t>
            </a:r>
            <a:r>
              <a:rPr lang="en-US" dirty="0">
                <a:solidFill>
                  <a:schemeClr val="tx1"/>
                </a:solidFill>
              </a:rPr>
              <a:t>h</a:t>
            </a:r>
            <a:r>
              <a:rPr lang="frc-Latn-001" dirty="0">
                <a:solidFill>
                  <a:schemeClr val="tx1"/>
                </a:solidFill>
              </a:rPr>
              <a:t>med ben ahmed</a:t>
            </a:r>
            <a:endParaRPr lang="en-US" dirty="0">
              <a:solidFill>
                <a:schemeClr val="tx1"/>
              </a:solidFill>
            </a:endParaRPr>
          </a:p>
          <a:p>
            <a:r>
              <a:rPr lang="en-US" dirty="0" err="1">
                <a:solidFill>
                  <a:schemeClr val="tx1"/>
                </a:solidFill>
              </a:rPr>
              <a:t>Encadr</a:t>
            </a:r>
            <a:r>
              <a:rPr lang="fr-FR" dirty="0">
                <a:solidFill>
                  <a:schemeClr val="tx1"/>
                </a:solidFill>
              </a:rPr>
              <a:t>é par: Madame </a:t>
            </a:r>
            <a:r>
              <a:rPr lang="fr-FR" dirty="0" err="1">
                <a:solidFill>
                  <a:schemeClr val="tx1"/>
                </a:solidFill>
              </a:rPr>
              <a:t>chakir</a:t>
            </a:r>
            <a:endParaRPr lang="en-US" dirty="0">
              <a:solidFill>
                <a:schemeClr val="tx1"/>
              </a:solidFill>
            </a:endParaRPr>
          </a:p>
        </p:txBody>
      </p:sp>
      <p:pic>
        <p:nvPicPr>
          <p:cNvPr id="5" name="Image 4">
            <a:extLst>
              <a:ext uri="{FF2B5EF4-FFF2-40B4-BE49-F238E27FC236}">
                <a16:creationId xmlns:a16="http://schemas.microsoft.com/office/drawing/2014/main" id="{54DEB550-8EDF-476B-99C7-C853F84FFFD9}"/>
              </a:ext>
            </a:extLst>
          </p:cNvPr>
          <p:cNvPicPr>
            <a:picLocks noChangeAspect="1"/>
          </p:cNvPicPr>
          <p:nvPr/>
        </p:nvPicPr>
        <p:blipFill>
          <a:blip r:embed="rId2"/>
          <a:stretch>
            <a:fillRect/>
          </a:stretch>
        </p:blipFill>
        <p:spPr>
          <a:xfrm>
            <a:off x="8400138" y="660400"/>
            <a:ext cx="1655763" cy="1655763"/>
          </a:xfrm>
          <a:prstGeom prst="rect">
            <a:avLst/>
          </a:prstGeom>
        </p:spPr>
      </p:pic>
      <p:pic>
        <p:nvPicPr>
          <p:cNvPr id="8" name="Image 7" descr="Une image contenant appareil&#10;&#10;Description générée automatiquement">
            <a:extLst>
              <a:ext uri="{FF2B5EF4-FFF2-40B4-BE49-F238E27FC236}">
                <a16:creationId xmlns:a16="http://schemas.microsoft.com/office/drawing/2014/main" id="{076D21A5-6FE9-472E-B574-8017B5598370}"/>
              </a:ext>
            </a:extLst>
          </p:cNvPr>
          <p:cNvPicPr>
            <a:picLocks noChangeAspect="1"/>
          </p:cNvPicPr>
          <p:nvPr/>
        </p:nvPicPr>
        <p:blipFill>
          <a:blip r:embed="rId3"/>
          <a:stretch>
            <a:fillRect/>
          </a:stretch>
        </p:blipFill>
        <p:spPr>
          <a:xfrm>
            <a:off x="177883" y="211129"/>
            <a:ext cx="4600550" cy="6435742"/>
          </a:xfrm>
          <a:prstGeom prst="rect">
            <a:avLst/>
          </a:prstGeom>
        </p:spPr>
      </p:pic>
    </p:spTree>
    <p:extLst>
      <p:ext uri="{BB962C8B-B14F-4D97-AF65-F5344CB8AC3E}">
        <p14:creationId xmlns:p14="http://schemas.microsoft.com/office/powerpoint/2010/main" val="1542209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9150D5-4E5B-49A8-B256-2F141A07941C}"/>
              </a:ext>
            </a:extLst>
          </p:cNvPr>
          <p:cNvSpPr>
            <a:spLocks noGrp="1"/>
          </p:cNvSpPr>
          <p:nvPr>
            <p:ph type="title"/>
          </p:nvPr>
        </p:nvSpPr>
        <p:spPr>
          <a:xfrm>
            <a:off x="639817" y="446240"/>
            <a:ext cx="9905998" cy="746456"/>
          </a:xfrm>
        </p:spPr>
        <p:txBody>
          <a:bodyPr>
            <a:normAutofit/>
          </a:bodyPr>
          <a:lstStyle/>
          <a:p>
            <a:pPr marL="0" marR="0" algn="ctr">
              <a:lnSpc>
                <a:spcPct val="107000"/>
              </a:lnSpc>
              <a:spcBef>
                <a:spcPts val="1200"/>
              </a:spcBef>
              <a:spcAft>
                <a:spcPts val="300"/>
              </a:spcAft>
            </a:pPr>
            <a:r>
              <a:rPr lang="fr-FR" sz="2800" b="1" kern="1600" spc="300" dirty="0" err="1">
                <a:effectLst/>
                <a:latin typeface="Tw Cen MT (En-têtes)"/>
                <a:ea typeface="Times New Roman" panose="02020603050405020304" pitchFamily="18" charset="0"/>
                <a:cs typeface="Times New Roman" panose="02020603050405020304" pitchFamily="18" charset="0"/>
              </a:rPr>
              <a:t>Inkscape</a:t>
            </a:r>
            <a:endParaRPr lang="en-US" sz="2800" b="1" kern="1600" spc="300" dirty="0">
              <a:effectLst/>
              <a:latin typeface="Tw Cen MT (En-têtes)"/>
              <a:ea typeface="Times New Roman" panose="02020603050405020304" pitchFamily="18" charset="0"/>
              <a:cs typeface="Times New Roman" panose="02020603050405020304" pitchFamily="18" charset="0"/>
            </a:endParaRPr>
          </a:p>
        </p:txBody>
      </p:sp>
      <p:sp>
        <p:nvSpPr>
          <p:cNvPr id="4" name="Espace réservé du contenu 3">
            <a:extLst>
              <a:ext uri="{FF2B5EF4-FFF2-40B4-BE49-F238E27FC236}">
                <a16:creationId xmlns:a16="http://schemas.microsoft.com/office/drawing/2014/main" id="{BD0EC39F-C062-4372-89B4-EB3D2141D4B5}"/>
              </a:ext>
            </a:extLst>
          </p:cNvPr>
          <p:cNvSpPr>
            <a:spLocks noGrp="1"/>
          </p:cNvSpPr>
          <p:nvPr>
            <p:ph sz="half" idx="2"/>
          </p:nvPr>
        </p:nvSpPr>
        <p:spPr/>
        <p:txBody>
          <a:bodyPr>
            <a:normAutofit/>
          </a:bodyPr>
          <a:lstStyle/>
          <a:p>
            <a:pPr marL="0" marR="0">
              <a:lnSpc>
                <a:spcPct val="107000"/>
              </a:lnSpc>
              <a:spcBef>
                <a:spcPts val="0"/>
              </a:spcBef>
              <a:spcAft>
                <a:spcPts val="800"/>
              </a:spcAft>
            </a:pPr>
            <a:r>
              <a:rPr lang="fr-FR" sz="1800" dirty="0">
                <a:effectLst/>
                <a:latin typeface="Arial" panose="020B0604020202020204" pitchFamily="34" charset="0"/>
                <a:ea typeface="Times New Roman" panose="02020603050405020304" pitchFamily="18" charset="0"/>
                <a:cs typeface="Arial" panose="020B0604020202020204" pitchFamily="34" charset="0"/>
              </a:rPr>
              <a:t> Le dessin vectoriel est souvent la méthode de création d'image la plus adaptée pour les logos, les illustrations et l'art qui doit pouvoir être visionné à grande échelle. Le logiciel </a:t>
            </a:r>
            <a:r>
              <a:rPr lang="fr-FR" sz="1800" dirty="0" err="1">
                <a:effectLst/>
                <a:latin typeface="Arial" panose="020B0604020202020204" pitchFamily="34" charset="0"/>
                <a:ea typeface="Times New Roman" panose="02020603050405020304" pitchFamily="18" charset="0"/>
                <a:cs typeface="Arial" panose="020B0604020202020204" pitchFamily="34" charset="0"/>
              </a:rPr>
              <a:t>Inkscape</a:t>
            </a:r>
            <a:r>
              <a:rPr lang="fr-FR" sz="1800" dirty="0">
                <a:effectLst/>
                <a:latin typeface="Arial" panose="020B0604020202020204" pitchFamily="34" charset="0"/>
                <a:ea typeface="Times New Roman" panose="02020603050405020304" pitchFamily="18" charset="0"/>
                <a:cs typeface="Arial" panose="020B0604020202020204" pitchFamily="34" charset="0"/>
              </a:rPr>
              <a:t> est utilisé dans une large gamme d'industries</a:t>
            </a:r>
            <a:r>
              <a:rPr lang="en-US" sz="1800" dirty="0">
                <a:effectLst/>
                <a:latin typeface="Calibri" panose="020F0502020204030204" pitchFamily="34" charset="0"/>
                <a:ea typeface="Times New Roman" panose="02020603050405020304" pitchFamily="18" charset="0"/>
                <a:cs typeface="Arial" panose="020B0604020202020204" pitchFamily="34" charset="0"/>
              </a:rPr>
              <a:t> et </a:t>
            </a:r>
            <a:r>
              <a:rPr lang="en-US" sz="1800" dirty="0" err="1">
                <a:effectLst/>
                <a:latin typeface="Calibri" panose="020F0502020204030204" pitchFamily="34" charset="0"/>
                <a:ea typeface="Times New Roman" panose="02020603050405020304" pitchFamily="18" charset="0"/>
                <a:cs typeface="Arial" panose="020B0604020202020204" pitchFamily="34" charset="0"/>
              </a:rPr>
              <a:t>d'usages</a:t>
            </a:r>
            <a:r>
              <a:rPr lang="en-US" sz="1800" dirty="0">
                <a:effectLst/>
                <a:latin typeface="Calibri" panose="020F0502020204030204" pitchFamily="34" charset="0"/>
                <a:ea typeface="Times New Roman" panose="02020603050405020304" pitchFamily="18" charset="0"/>
                <a:cs typeface="Arial" panose="020B0604020202020204" pitchFamily="34" charset="0"/>
              </a:rPr>
              <a:t> </a:t>
            </a:r>
            <a:r>
              <a:rPr lang="en-US" sz="1800" dirty="0" err="1">
                <a:effectLst/>
                <a:latin typeface="Calibri" panose="020F0502020204030204" pitchFamily="34" charset="0"/>
                <a:ea typeface="Times New Roman" panose="02020603050405020304" pitchFamily="18" charset="0"/>
                <a:cs typeface="Arial" panose="020B0604020202020204" pitchFamily="34" charset="0"/>
              </a:rPr>
              <a:t>personnels</a:t>
            </a:r>
            <a:r>
              <a:rPr lang="en-US" sz="1800" dirty="0">
                <a:effectLst/>
                <a:latin typeface="Calibri" panose="020F0502020204030204" pitchFamily="34" charset="0"/>
                <a:ea typeface="Times New Roman" panose="02020603050405020304" pitchFamily="18" charset="0"/>
                <a:cs typeface="Arial" panose="020B0604020202020204" pitchFamily="34" charset="0"/>
              </a:rPr>
              <a:t>.</a:t>
            </a:r>
          </a:p>
          <a:p>
            <a:pPr marL="0" marR="0">
              <a:lnSpc>
                <a:spcPct val="107000"/>
              </a:lnSpc>
              <a:spcBef>
                <a:spcPts val="0"/>
              </a:spcBef>
              <a:spcAft>
                <a:spcPts val="800"/>
              </a:spcAft>
            </a:pPr>
            <a:r>
              <a:rPr lang="en-US" sz="1800" dirty="0">
                <a:latin typeface="Calibri" panose="020F0502020204030204" pitchFamily="34" charset="0"/>
                <a:ea typeface="Times New Roman" panose="02020603050405020304" pitchFamily="18" charset="0"/>
                <a:cs typeface="Arial" panose="020B0604020202020204" pitchFamily="34" charset="0"/>
              </a:rPr>
              <a:t>A </a:t>
            </a:r>
            <a:r>
              <a:rPr lang="en-US" sz="1800" dirty="0" err="1">
                <a:latin typeface="Calibri" panose="020F0502020204030204" pitchFamily="34" charset="0"/>
                <a:ea typeface="Times New Roman" panose="02020603050405020304" pitchFamily="18" charset="0"/>
                <a:cs typeface="Arial" panose="020B0604020202020204" pitchFamily="34" charset="0"/>
              </a:rPr>
              <a:t>l’aide</a:t>
            </a:r>
            <a:r>
              <a:rPr lang="en-US" sz="1800" dirty="0">
                <a:latin typeface="Calibri" panose="020F0502020204030204" pitchFamily="34" charset="0"/>
                <a:ea typeface="Times New Roman" panose="02020603050405020304" pitchFamily="18" charset="0"/>
                <a:cs typeface="Arial" panose="020B0604020202020204" pitchFamily="34" charset="0"/>
              </a:rPr>
              <a:t> de la </a:t>
            </a:r>
            <a:r>
              <a:rPr lang="en-US" sz="1800" dirty="0" err="1">
                <a:latin typeface="Calibri" panose="020F0502020204030204" pitchFamily="34" charset="0"/>
                <a:ea typeface="Times New Roman" panose="02020603050405020304" pitchFamily="18" charset="0"/>
                <a:cs typeface="Arial" panose="020B0604020202020204" pitchFamily="34" charset="0"/>
              </a:rPr>
              <a:t>biblioth</a:t>
            </a:r>
            <a:r>
              <a:rPr lang="fr-FR" sz="1800" dirty="0" err="1">
                <a:latin typeface="Calibri" panose="020F0502020204030204" pitchFamily="34" charset="0"/>
                <a:ea typeface="Times New Roman" panose="02020603050405020304" pitchFamily="18" charset="0"/>
                <a:cs typeface="Arial" panose="020B0604020202020204" pitchFamily="34" charset="0"/>
              </a:rPr>
              <a:t>èque</a:t>
            </a:r>
            <a:r>
              <a:rPr lang="fr-FR" sz="1800" dirty="0">
                <a:latin typeface="Calibri" panose="020F0502020204030204" pitchFamily="34" charset="0"/>
                <a:ea typeface="Times New Roman" panose="02020603050405020304" pitchFamily="18" charset="0"/>
                <a:cs typeface="Arial" panose="020B0604020202020204" pitchFamily="34" charset="0"/>
              </a:rPr>
              <a:t> unicorne, on transforme l’image a un document g-code</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p:txBody>
      </p:sp>
      <p:pic>
        <p:nvPicPr>
          <p:cNvPr id="8" name="Espace réservé du contenu 7">
            <a:extLst>
              <a:ext uri="{FF2B5EF4-FFF2-40B4-BE49-F238E27FC236}">
                <a16:creationId xmlns:a16="http://schemas.microsoft.com/office/drawing/2014/main" id="{C576FD73-75FE-43E0-A921-7033F49A5066}"/>
              </a:ext>
            </a:extLst>
          </p:cNvPr>
          <p:cNvPicPr>
            <a:picLocks noGrp="1" noChangeAspect="1"/>
          </p:cNvPicPr>
          <p:nvPr>
            <p:ph sz="half" idx="1"/>
          </p:nvPr>
        </p:nvPicPr>
        <p:blipFill>
          <a:blip r:embed="rId2"/>
          <a:stretch>
            <a:fillRect/>
          </a:stretch>
        </p:blipFill>
        <p:spPr>
          <a:xfrm>
            <a:off x="1141413" y="2296647"/>
            <a:ext cx="4878387" cy="3447393"/>
          </a:xfrm>
        </p:spPr>
      </p:pic>
    </p:spTree>
    <p:extLst>
      <p:ext uri="{BB962C8B-B14F-4D97-AF65-F5344CB8AC3E}">
        <p14:creationId xmlns:p14="http://schemas.microsoft.com/office/powerpoint/2010/main" val="623765548"/>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9150D5-4E5B-49A8-B256-2F141A07941C}"/>
              </a:ext>
            </a:extLst>
          </p:cNvPr>
          <p:cNvSpPr>
            <a:spLocks noGrp="1"/>
          </p:cNvSpPr>
          <p:nvPr>
            <p:ph type="title"/>
          </p:nvPr>
        </p:nvSpPr>
        <p:spPr>
          <a:xfrm>
            <a:off x="639817" y="446240"/>
            <a:ext cx="9905998" cy="746456"/>
          </a:xfrm>
        </p:spPr>
        <p:txBody>
          <a:bodyPr>
            <a:normAutofit/>
          </a:bodyPr>
          <a:lstStyle/>
          <a:p>
            <a:pPr marL="0" marR="0" algn="ctr">
              <a:lnSpc>
                <a:spcPct val="107000"/>
              </a:lnSpc>
              <a:spcBef>
                <a:spcPts val="1200"/>
              </a:spcBef>
              <a:spcAft>
                <a:spcPts val="300"/>
              </a:spcAft>
            </a:pPr>
            <a:r>
              <a:rPr lang="fr-FR" sz="2800" b="1" kern="1600" dirty="0">
                <a:effectLst/>
                <a:ea typeface="Times New Roman" panose="02020603050405020304" pitchFamily="18" charset="0"/>
                <a:cs typeface="Times New Roman" panose="02020603050405020304" pitchFamily="18" charset="0"/>
              </a:rPr>
              <a:t>G-code</a:t>
            </a:r>
            <a:endParaRPr lang="en-US" sz="2800" b="1" kern="1600" dirty="0">
              <a:effectLst/>
              <a:ea typeface="Times New Roman" panose="02020603050405020304" pitchFamily="18" charset="0"/>
              <a:cs typeface="Times New Roman" panose="02020603050405020304" pitchFamily="18" charset="0"/>
            </a:endParaRPr>
          </a:p>
        </p:txBody>
      </p:sp>
      <p:sp>
        <p:nvSpPr>
          <p:cNvPr id="4" name="Espace réservé du contenu 3">
            <a:extLst>
              <a:ext uri="{FF2B5EF4-FFF2-40B4-BE49-F238E27FC236}">
                <a16:creationId xmlns:a16="http://schemas.microsoft.com/office/drawing/2014/main" id="{BD0EC39F-C062-4372-89B4-EB3D2141D4B5}"/>
              </a:ext>
            </a:extLst>
          </p:cNvPr>
          <p:cNvSpPr>
            <a:spLocks noGrp="1"/>
          </p:cNvSpPr>
          <p:nvPr>
            <p:ph sz="half" idx="2"/>
          </p:nvPr>
        </p:nvSpPr>
        <p:spPr>
          <a:xfrm>
            <a:off x="5592816" y="1789043"/>
            <a:ext cx="5481498" cy="4002157"/>
          </a:xfrm>
        </p:spPr>
        <p:txBody>
          <a:bodyPr>
            <a:noAutofit/>
          </a:bodyPr>
          <a:lstStyle/>
          <a:p>
            <a:pPr marL="0" marR="0" indent="0">
              <a:lnSpc>
                <a:spcPct val="107000"/>
              </a:lnSpc>
              <a:spcBef>
                <a:spcPts val="0"/>
              </a:spcBef>
              <a:spcAft>
                <a:spcPts val="800"/>
              </a:spcAft>
              <a:buNone/>
            </a:pPr>
            <a:r>
              <a:rPr lang="fr-FR" sz="1600" dirty="0">
                <a:latin typeface="Calibri" panose="020F0502020204030204" pitchFamily="34" charset="0"/>
                <a:ea typeface="Times New Roman" panose="02020603050405020304" pitchFamily="18" charset="0"/>
                <a:cs typeface="Arial" panose="020B0604020202020204" pitchFamily="34" charset="0"/>
              </a:rPr>
              <a:t>       </a:t>
            </a:r>
            <a:r>
              <a:rPr lang="fr-FR" sz="1600" dirty="0">
                <a:effectLst/>
                <a:latin typeface="Calibri" panose="020F0502020204030204" pitchFamily="34" charset="0"/>
                <a:ea typeface="Times New Roman" panose="02020603050405020304" pitchFamily="18" charset="0"/>
                <a:cs typeface="Arial" panose="020B0604020202020204" pitchFamily="34" charset="0"/>
              </a:rPr>
              <a:t>le G-Code est le langage utilisé pour contrôler une machine à commande numérique. Il s’agit bien d’un langage de programmation, qui nous sert donc à programmer les mouvements que la machine va effectuer, et le fichier contenant la suite d’instructions s’appelle, en toute logique, un programme. Il s’agit de simple fichier texte, humainement lisible, au même titre que du code en C, Pascal où Basic. Il se compose d’un certain nombre de “commandes” spécifiques, indiquant à la machine quel type de mouvement elle doit exécuter (droite, arc de cercle, etc.), et d’indications de coordonnées sur les axes X, Y et Z (Je n’envisage que les cas les plus classiques d’une fraiseuse sur 3 dimensions). Il est à noter que </a:t>
            </a:r>
            <a:r>
              <a:rPr lang="fr-FR" sz="1600" dirty="0" err="1">
                <a:effectLst/>
                <a:latin typeface="Calibri" panose="020F0502020204030204" pitchFamily="34" charset="0"/>
                <a:ea typeface="Times New Roman" panose="02020603050405020304" pitchFamily="18" charset="0"/>
                <a:cs typeface="Arial" panose="020B0604020202020204" pitchFamily="34" charset="0"/>
              </a:rPr>
              <a:t>GCode</a:t>
            </a:r>
            <a:r>
              <a:rPr lang="fr-FR" sz="1600" dirty="0">
                <a:effectLst/>
                <a:latin typeface="Calibri" panose="020F0502020204030204" pitchFamily="34" charset="0"/>
                <a:ea typeface="Times New Roman" panose="02020603050405020304" pitchFamily="18" charset="0"/>
                <a:cs typeface="Arial" panose="020B0604020202020204" pitchFamily="34" charset="0"/>
              </a:rPr>
              <a:t> n’est pas utilisé exclusivement pour des fraiseuse à commande numérique, mais aussi pour des tours, des imprimantes 3D et des lasers de découpe.</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p:txBody>
      </p:sp>
      <p:pic>
        <p:nvPicPr>
          <p:cNvPr id="7" name="Espace réservé du contenu 6" descr="Une image contenant texte, journal&#10;&#10;Description générée automatiquement">
            <a:extLst>
              <a:ext uri="{FF2B5EF4-FFF2-40B4-BE49-F238E27FC236}">
                <a16:creationId xmlns:a16="http://schemas.microsoft.com/office/drawing/2014/main" id="{5B177044-85A2-4700-8F67-DFF88D1C9868}"/>
              </a:ext>
            </a:extLst>
          </p:cNvPr>
          <p:cNvPicPr>
            <a:picLocks noGrp="1" noChangeAspect="1"/>
          </p:cNvPicPr>
          <p:nvPr>
            <p:ph sz="half" idx="1"/>
          </p:nvPr>
        </p:nvPicPr>
        <p:blipFill>
          <a:blip r:embed="rId2"/>
          <a:stretch>
            <a:fillRect/>
          </a:stretch>
        </p:blipFill>
        <p:spPr>
          <a:xfrm>
            <a:off x="1258957" y="1789043"/>
            <a:ext cx="4143212" cy="4002157"/>
          </a:xfrm>
        </p:spPr>
      </p:pic>
    </p:spTree>
    <p:extLst>
      <p:ext uri="{BB962C8B-B14F-4D97-AF65-F5344CB8AC3E}">
        <p14:creationId xmlns:p14="http://schemas.microsoft.com/office/powerpoint/2010/main" val="2690542198"/>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9150D5-4E5B-49A8-B256-2F141A07941C}"/>
              </a:ext>
            </a:extLst>
          </p:cNvPr>
          <p:cNvSpPr>
            <a:spLocks noGrp="1"/>
          </p:cNvSpPr>
          <p:nvPr>
            <p:ph type="title"/>
          </p:nvPr>
        </p:nvSpPr>
        <p:spPr>
          <a:xfrm>
            <a:off x="639817" y="446240"/>
            <a:ext cx="9905998" cy="746456"/>
          </a:xfrm>
        </p:spPr>
        <p:txBody>
          <a:bodyPr>
            <a:normAutofit/>
          </a:bodyPr>
          <a:lstStyle/>
          <a:p>
            <a:pPr algn="ctr">
              <a:lnSpc>
                <a:spcPct val="107000"/>
              </a:lnSpc>
              <a:spcBef>
                <a:spcPts val="1200"/>
              </a:spcBef>
              <a:spcAft>
                <a:spcPts val="300"/>
              </a:spcAft>
            </a:pPr>
            <a:r>
              <a:rPr lang="fr-FR" sz="2800" b="1" kern="1600" dirty="0" err="1">
                <a:effectLst/>
                <a:latin typeface="Tw Cen MT (En-têtes)"/>
                <a:ea typeface="Times New Roman" panose="02020603050405020304" pitchFamily="18" charset="0"/>
                <a:cs typeface="Times New Roman" panose="02020603050405020304" pitchFamily="18" charset="0"/>
              </a:rPr>
              <a:t>Pronterface</a:t>
            </a:r>
            <a:endParaRPr lang="en-US" sz="2800" b="1" kern="1600" dirty="0">
              <a:effectLst/>
              <a:latin typeface="Tw Cen MT (En-têtes)"/>
              <a:ea typeface="Times New Roman" panose="02020603050405020304" pitchFamily="18" charset="0"/>
              <a:cs typeface="Times New Roman" panose="02020603050405020304" pitchFamily="18" charset="0"/>
            </a:endParaRPr>
          </a:p>
        </p:txBody>
      </p:sp>
      <p:sp>
        <p:nvSpPr>
          <p:cNvPr id="4" name="Espace réservé du contenu 3">
            <a:extLst>
              <a:ext uri="{FF2B5EF4-FFF2-40B4-BE49-F238E27FC236}">
                <a16:creationId xmlns:a16="http://schemas.microsoft.com/office/drawing/2014/main" id="{BD0EC39F-C062-4372-89B4-EB3D2141D4B5}"/>
              </a:ext>
            </a:extLst>
          </p:cNvPr>
          <p:cNvSpPr>
            <a:spLocks noGrp="1"/>
          </p:cNvSpPr>
          <p:nvPr>
            <p:ph sz="half" idx="2"/>
          </p:nvPr>
        </p:nvSpPr>
        <p:spPr>
          <a:xfrm>
            <a:off x="6238461" y="2249486"/>
            <a:ext cx="4875211" cy="3541714"/>
          </a:xfrm>
        </p:spPr>
        <p:txBody>
          <a:bodyPr>
            <a:normAutofit/>
          </a:bodyPr>
          <a:lstStyle/>
          <a:p>
            <a:pPr marL="0" marR="0">
              <a:lnSpc>
                <a:spcPct val="107000"/>
              </a:lnSpc>
              <a:spcBef>
                <a:spcPts val="1200"/>
              </a:spcBef>
              <a:spcAft>
                <a:spcPts val="0"/>
              </a:spcAft>
            </a:pPr>
            <a:r>
              <a:rPr lang="fr-FR" sz="1800" dirty="0" err="1">
                <a:effectLst/>
                <a:latin typeface="Graphik Medium"/>
                <a:ea typeface="Times New Roman" panose="02020603050405020304" pitchFamily="18" charset="0"/>
                <a:cs typeface="Arial" panose="020B0604020202020204" pitchFamily="34" charset="0"/>
              </a:rPr>
              <a:t>Pronterface</a:t>
            </a:r>
            <a:r>
              <a:rPr lang="fr-FR" sz="1800" dirty="0">
                <a:effectLst/>
                <a:latin typeface="Graphik Medium"/>
                <a:ea typeface="Times New Roman" panose="02020603050405020304" pitchFamily="18" charset="0"/>
                <a:cs typeface="Arial" panose="020B0604020202020204" pitchFamily="34" charset="0"/>
              </a:rPr>
              <a:t> fait partie de la suite </a:t>
            </a:r>
            <a:r>
              <a:rPr lang="fr-FR" sz="1800" dirty="0" err="1">
                <a:effectLst/>
                <a:latin typeface="Graphik Medium"/>
                <a:ea typeface="Times New Roman" panose="02020603050405020304" pitchFamily="18" charset="0"/>
                <a:cs typeface="Arial" panose="020B0604020202020204" pitchFamily="34" charset="0"/>
              </a:rPr>
              <a:t>Printrun</a:t>
            </a:r>
            <a:r>
              <a:rPr lang="fr-FR" sz="1800" dirty="0">
                <a:effectLst/>
                <a:latin typeface="Graphik Medium"/>
                <a:ea typeface="Times New Roman" panose="02020603050405020304" pitchFamily="18" charset="0"/>
                <a:cs typeface="Arial" panose="020B0604020202020204" pitchFamily="34" charset="0"/>
              </a:rPr>
              <a:t>, ce logiciel permet d'envoyer du </a:t>
            </a:r>
            <a:r>
              <a:rPr lang="fr-FR" sz="1800" dirty="0" err="1">
                <a:effectLst/>
                <a:latin typeface="Graphik Medium"/>
                <a:ea typeface="Times New Roman" panose="02020603050405020304" pitchFamily="18" charset="0"/>
                <a:cs typeface="Arial" panose="020B0604020202020204" pitchFamily="34" charset="0"/>
              </a:rPr>
              <a:t>Gcode</a:t>
            </a:r>
            <a:r>
              <a:rPr lang="fr-FR" sz="1800" dirty="0">
                <a:effectLst/>
                <a:latin typeface="Graphik Medium"/>
                <a:ea typeface="Times New Roman" panose="02020603050405020304" pitchFamily="18" charset="0"/>
                <a:cs typeface="Arial" panose="020B0604020202020204" pitchFamily="34" charset="0"/>
              </a:rPr>
              <a:t> à une machine (typiquement une imprimante 3 d) via une interface graphique. C'est donc le logiciel que vous utiliserez la plupart du temps pour l'étape de l'impression.</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p:txBody>
      </p:sp>
      <p:pic>
        <p:nvPicPr>
          <p:cNvPr id="12" name="Espace réservé du contenu 11">
            <a:extLst>
              <a:ext uri="{FF2B5EF4-FFF2-40B4-BE49-F238E27FC236}">
                <a16:creationId xmlns:a16="http://schemas.microsoft.com/office/drawing/2014/main" id="{9120966A-F624-4A62-8C0E-D8D235113313}"/>
              </a:ext>
            </a:extLst>
          </p:cNvPr>
          <p:cNvPicPr>
            <a:picLocks noGrp="1" noChangeAspect="1"/>
          </p:cNvPicPr>
          <p:nvPr>
            <p:ph sz="half" idx="1"/>
          </p:nvPr>
        </p:nvPicPr>
        <p:blipFill>
          <a:blip r:embed="rId2"/>
          <a:stretch>
            <a:fillRect/>
          </a:stretch>
        </p:blipFill>
        <p:spPr>
          <a:xfrm>
            <a:off x="1078328" y="2249486"/>
            <a:ext cx="4878387" cy="2744092"/>
          </a:xfrm>
        </p:spPr>
      </p:pic>
    </p:spTree>
    <p:extLst>
      <p:ext uri="{BB962C8B-B14F-4D97-AF65-F5344CB8AC3E}">
        <p14:creationId xmlns:p14="http://schemas.microsoft.com/office/powerpoint/2010/main" val="2774502931"/>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16CC1A-3360-4BEB-92F8-594E8482B391}"/>
              </a:ext>
            </a:extLst>
          </p:cNvPr>
          <p:cNvSpPr>
            <a:spLocks noGrp="1"/>
          </p:cNvSpPr>
          <p:nvPr>
            <p:ph type="title"/>
          </p:nvPr>
        </p:nvSpPr>
        <p:spPr>
          <a:xfrm>
            <a:off x="1027111" y="839787"/>
            <a:ext cx="9906000" cy="660401"/>
          </a:xfrm>
        </p:spPr>
        <p:txBody>
          <a:bodyPr/>
          <a:lstStyle/>
          <a:p>
            <a:r>
              <a:rPr lang="frc-Latn-001" dirty="0"/>
              <a:t>Le shéma électrique:</a:t>
            </a:r>
            <a:endParaRPr lang="en-US" dirty="0"/>
          </a:p>
        </p:txBody>
      </p:sp>
      <p:pic>
        <p:nvPicPr>
          <p:cNvPr id="5" name="Image 4">
            <a:extLst>
              <a:ext uri="{FF2B5EF4-FFF2-40B4-BE49-F238E27FC236}">
                <a16:creationId xmlns:a16="http://schemas.microsoft.com/office/drawing/2014/main" id="{F104AC80-F3B3-4B85-A5D9-5D556DA08630}"/>
              </a:ext>
            </a:extLst>
          </p:cNvPr>
          <p:cNvPicPr>
            <a:picLocks noChangeAspect="1"/>
          </p:cNvPicPr>
          <p:nvPr/>
        </p:nvPicPr>
        <p:blipFill>
          <a:blip r:embed="rId2"/>
          <a:stretch>
            <a:fillRect/>
          </a:stretch>
        </p:blipFill>
        <p:spPr>
          <a:xfrm>
            <a:off x="2690812" y="1800225"/>
            <a:ext cx="6096000" cy="43434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630801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450E65C4-42E4-460B-BFE3-06346F9CF619}"/>
              </a:ext>
            </a:extLst>
          </p:cNvPr>
          <p:cNvPicPr>
            <a:picLocks noChangeAspect="1"/>
          </p:cNvPicPr>
          <p:nvPr/>
        </p:nvPicPr>
        <p:blipFill>
          <a:blip r:embed="rId2"/>
          <a:stretch>
            <a:fillRect/>
          </a:stretch>
        </p:blipFill>
        <p:spPr>
          <a:xfrm>
            <a:off x="0" y="-45720"/>
            <a:ext cx="12192000" cy="6949440"/>
          </a:xfrm>
          <a:prstGeom prst="rect">
            <a:avLst/>
          </a:prstGeom>
        </p:spPr>
      </p:pic>
    </p:spTree>
    <p:extLst>
      <p:ext uri="{BB962C8B-B14F-4D97-AF65-F5344CB8AC3E}">
        <p14:creationId xmlns:p14="http://schemas.microsoft.com/office/powerpoint/2010/main" val="11854398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174DDE-CBD9-49E9-A3C2-FAEAB03C819A}"/>
              </a:ext>
            </a:extLst>
          </p:cNvPr>
          <p:cNvSpPr>
            <a:spLocks noGrp="1"/>
          </p:cNvSpPr>
          <p:nvPr>
            <p:ph type="title"/>
          </p:nvPr>
        </p:nvSpPr>
        <p:spPr>
          <a:xfrm>
            <a:off x="1141412" y="618518"/>
            <a:ext cx="9905998" cy="1478570"/>
          </a:xfrm>
        </p:spPr>
        <p:txBody>
          <a:bodyPr>
            <a:normAutofit/>
          </a:bodyPr>
          <a:lstStyle/>
          <a:p>
            <a:r>
              <a:rPr lang="fr-FR" sz="2800" b="1" dirty="0">
                <a:effectLst/>
                <a:latin typeface="Segoe UI" panose="020B0502040204020203" pitchFamily="34" charset="0"/>
                <a:ea typeface="Times New Roman" panose="02020603050405020304" pitchFamily="18" charset="0"/>
                <a:cs typeface="Arial" panose="020B0604020202020204" pitchFamily="34" charset="0"/>
              </a:rPr>
              <a:t>Bibliographie</a:t>
            </a:r>
            <a:endParaRPr lang="en-US" sz="4800" dirty="0"/>
          </a:p>
        </p:txBody>
      </p:sp>
      <p:sp>
        <p:nvSpPr>
          <p:cNvPr id="3" name="Espace réservé du contenu 2">
            <a:extLst>
              <a:ext uri="{FF2B5EF4-FFF2-40B4-BE49-F238E27FC236}">
                <a16:creationId xmlns:a16="http://schemas.microsoft.com/office/drawing/2014/main" id="{5175A996-9C7E-4300-9017-074965D85AF4}"/>
              </a:ext>
            </a:extLst>
          </p:cNvPr>
          <p:cNvSpPr>
            <a:spLocks noGrp="1"/>
          </p:cNvSpPr>
          <p:nvPr>
            <p:ph idx="1"/>
          </p:nvPr>
        </p:nvSpPr>
        <p:spPr/>
        <p:txBody>
          <a:bodyPr/>
          <a:lstStyle/>
          <a:p>
            <a:pPr marL="0" indent="0">
              <a:buNone/>
            </a:pPr>
            <a:r>
              <a:rPr lang="fr-FR" dirty="0"/>
              <a:t>Les sources </a:t>
            </a:r>
            <a:r>
              <a:rPr lang="fr-FR"/>
              <a:t>que j’utilis</a:t>
            </a:r>
            <a:r>
              <a:rPr lang="fr-FR" dirty="0"/>
              <a:t>e</a:t>
            </a:r>
          </a:p>
          <a:p>
            <a:pPr marL="0" marR="0">
              <a:lnSpc>
                <a:spcPct val="107000"/>
              </a:lnSpc>
              <a:spcBef>
                <a:spcPts val="0"/>
              </a:spcBef>
              <a:spcAft>
                <a:spcPts val="800"/>
              </a:spcAft>
            </a:pPr>
            <a:r>
              <a:rPr lang="fr-FR" sz="1800" b="1" u="sng" dirty="0">
                <a:effectLst/>
                <a:latin typeface="Segoe UI" panose="020B0502040204020203" pitchFamily="34" charset="0"/>
                <a:ea typeface="Times New Roman" panose="02020603050405020304" pitchFamily="18" charset="0"/>
                <a:cs typeface="Segoe UI" panose="020B0502040204020203" pitchFamily="34" charset="0"/>
                <a:hlinkClick r:id="rId2">
                  <a:extLst>
                    <a:ext uri="{A12FA001-AC4F-418D-AE19-62706E023703}">
                      <ahyp:hlinkClr xmlns:ahyp="http://schemas.microsoft.com/office/drawing/2018/hyperlinkcolor" val="tx"/>
                    </a:ext>
                  </a:extLst>
                </a:hlinkClick>
              </a:rPr>
              <a:t>https://www.youtube.com/watch?v=Q5ma1HDuotk</a:t>
            </a:r>
            <a:endParaRPr lang="fr-FR" sz="1800" b="1" u="sng" dirty="0">
              <a:effectLst/>
              <a:latin typeface="Segoe UI" panose="020B0502040204020203" pitchFamily="34" charset="0"/>
              <a:ea typeface="Times New Roman" panose="02020603050405020304" pitchFamily="18" charset="0"/>
              <a:cs typeface="Segoe UI" panose="020B0502040204020203" pitchFamily="34" charset="0"/>
            </a:endParaRPr>
          </a:p>
          <a:p>
            <a:pPr marL="0" marR="0">
              <a:lnSpc>
                <a:spcPct val="107000"/>
              </a:lnSpc>
              <a:spcBef>
                <a:spcPts val="0"/>
              </a:spcBef>
              <a:spcAft>
                <a:spcPts val="800"/>
              </a:spcAft>
            </a:pPr>
            <a:r>
              <a:rPr lang="fr-FR" sz="1800" b="1" dirty="0">
                <a:effectLst/>
                <a:latin typeface="Segoe UI" panose="020B0502040204020203" pitchFamily="34" charset="0"/>
                <a:ea typeface="Times New Roman" panose="02020603050405020304" pitchFamily="18" charset="0"/>
                <a:cs typeface="Arial" panose="020B0604020202020204" pitchFamily="34" charset="0"/>
              </a:rPr>
              <a:t>https://www.youtube.com/watch?v=rv7WUX7gFkw</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854320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9BE9BE-1B8B-4F6F-A142-0A9ADBADCC1A}"/>
              </a:ext>
            </a:extLst>
          </p:cNvPr>
          <p:cNvSpPr>
            <a:spLocks noGrp="1"/>
          </p:cNvSpPr>
          <p:nvPr>
            <p:ph type="title"/>
          </p:nvPr>
        </p:nvSpPr>
        <p:spPr>
          <a:xfrm>
            <a:off x="938553" y="466072"/>
            <a:ext cx="3978275" cy="593798"/>
          </a:xfrm>
        </p:spPr>
        <p:txBody>
          <a:bodyPr>
            <a:normAutofit fontScale="90000"/>
          </a:bodyPr>
          <a:lstStyle/>
          <a:p>
            <a:r>
              <a:rPr lang="fr-FR" dirty="0"/>
              <a:t>Vidéos illustratives</a:t>
            </a:r>
            <a:endParaRPr lang="en-US" dirty="0"/>
          </a:p>
        </p:txBody>
      </p:sp>
      <p:pic>
        <p:nvPicPr>
          <p:cNvPr id="4" name="WhatsApp Video 2021-04-20 at 18.50.29">
            <a:hlinkClick r:id="" action="ppaction://media"/>
            <a:extLst>
              <a:ext uri="{FF2B5EF4-FFF2-40B4-BE49-F238E27FC236}">
                <a16:creationId xmlns:a16="http://schemas.microsoft.com/office/drawing/2014/main" id="{090F6B7A-5C9C-4870-A99A-F1E87D02BDF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179374" y="1059870"/>
            <a:ext cx="2932512" cy="5332058"/>
          </a:xfrm>
        </p:spPr>
      </p:pic>
    </p:spTree>
    <p:extLst>
      <p:ext uri="{BB962C8B-B14F-4D97-AF65-F5344CB8AC3E}">
        <p14:creationId xmlns:p14="http://schemas.microsoft.com/office/powerpoint/2010/main" val="1719373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021-05-04 05-05-04">
            <a:hlinkClick r:id="" action="ppaction://media"/>
            <a:extLst>
              <a:ext uri="{FF2B5EF4-FFF2-40B4-BE49-F238E27FC236}">
                <a16:creationId xmlns:a16="http://schemas.microsoft.com/office/drawing/2014/main" id="{3DEE1FC6-9199-44F4-8BC5-22B91E054D6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40" y="-191"/>
            <a:ext cx="12191660" cy="6858191"/>
          </a:xfrm>
          <a:prstGeom prst="rect">
            <a:avLst/>
          </a:prstGeom>
        </p:spPr>
      </p:pic>
    </p:spTree>
    <p:extLst>
      <p:ext uri="{BB962C8B-B14F-4D97-AF65-F5344CB8AC3E}">
        <p14:creationId xmlns:p14="http://schemas.microsoft.com/office/powerpoint/2010/main" val="3222870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00C65AF-1AAB-4C49-AB6C-F5F4EB7E2F14}"/>
              </a:ext>
            </a:extLst>
          </p:cNvPr>
          <p:cNvSpPr>
            <a:spLocks noGrp="1"/>
          </p:cNvSpPr>
          <p:nvPr>
            <p:ph type="title"/>
          </p:nvPr>
        </p:nvSpPr>
        <p:spPr/>
        <p:txBody>
          <a:bodyPr/>
          <a:lstStyle/>
          <a:p>
            <a:r>
              <a:rPr lang="fr-FR" dirty="0"/>
              <a:t>Le Plan</a:t>
            </a:r>
            <a:endParaRPr lang="en-US" dirty="0"/>
          </a:p>
        </p:txBody>
      </p:sp>
      <p:sp>
        <p:nvSpPr>
          <p:cNvPr id="3" name="Espace réservé du contenu 2">
            <a:extLst>
              <a:ext uri="{FF2B5EF4-FFF2-40B4-BE49-F238E27FC236}">
                <a16:creationId xmlns:a16="http://schemas.microsoft.com/office/drawing/2014/main" id="{8E91677F-3EBD-4EDF-808E-99CA211612A6}"/>
              </a:ext>
            </a:extLst>
          </p:cNvPr>
          <p:cNvSpPr>
            <a:spLocks noGrp="1"/>
          </p:cNvSpPr>
          <p:nvPr>
            <p:ph idx="1"/>
          </p:nvPr>
        </p:nvSpPr>
        <p:spPr/>
        <p:txBody>
          <a:bodyPr/>
          <a:lstStyle/>
          <a:p>
            <a:pPr marL="457200" indent="-457200">
              <a:buFont typeface="+mj-lt"/>
              <a:buAutoNum type="arabicPeriod"/>
            </a:pPr>
            <a:r>
              <a:rPr lang="en-US" b="0" i="0" u="sng" dirty="0">
                <a:effectLst/>
                <a:latin typeface="Helvetica Neue"/>
                <a:hlinkClick r:id="rId2">
                  <a:extLst>
                    <a:ext uri="{A12FA001-AC4F-418D-AE19-62706E023703}">
                      <ahyp:hlinkClr xmlns:ahyp="http://schemas.microsoft.com/office/drawing/2018/hyperlinkcolor" val="tx"/>
                    </a:ext>
                  </a:extLst>
                </a:hlinkClick>
              </a:rPr>
              <a:t>Le matériel et les </a:t>
            </a:r>
            <a:r>
              <a:rPr lang="en-US" b="0" i="0" u="sng" dirty="0" err="1">
                <a:effectLst/>
                <a:latin typeface="Helvetica Neue"/>
                <a:hlinkClick r:id="rId2">
                  <a:extLst>
                    <a:ext uri="{A12FA001-AC4F-418D-AE19-62706E023703}">
                      <ahyp:hlinkClr xmlns:ahyp="http://schemas.microsoft.com/office/drawing/2018/hyperlinkcolor" val="tx"/>
                    </a:ext>
                  </a:extLst>
                </a:hlinkClick>
              </a:rPr>
              <a:t>outils</a:t>
            </a:r>
            <a:r>
              <a:rPr lang="en-US" b="0" i="0" u="sng" dirty="0">
                <a:effectLst/>
                <a:latin typeface="Helvetica Neue"/>
                <a:hlinkClick r:id="rId2">
                  <a:extLst>
                    <a:ext uri="{A12FA001-AC4F-418D-AE19-62706E023703}">
                      <ahyp:hlinkClr xmlns:ahyp="http://schemas.microsoft.com/office/drawing/2018/hyperlinkcolor" val="tx"/>
                    </a:ext>
                  </a:extLst>
                </a:hlinkClick>
              </a:rPr>
              <a:t> necessaires</a:t>
            </a:r>
            <a:endParaRPr lang="en-US" b="0" i="0" u="sng" dirty="0">
              <a:effectLst/>
              <a:latin typeface="Helvetica Neue"/>
            </a:endParaRPr>
          </a:p>
          <a:p>
            <a:pPr marL="457200" indent="-457200">
              <a:buFont typeface="+mj-lt"/>
              <a:buAutoNum type="arabicPeriod"/>
            </a:pPr>
            <a:r>
              <a:rPr lang="en-US" u="sng" dirty="0">
                <a:latin typeface="Helvetica Neue"/>
              </a:rPr>
              <a:t>Principe de </a:t>
            </a:r>
            <a:r>
              <a:rPr lang="en-US" u="sng" dirty="0" err="1">
                <a:latin typeface="Helvetica Neue"/>
              </a:rPr>
              <a:t>fonctionnement</a:t>
            </a:r>
            <a:endParaRPr lang="en-US" u="sng" dirty="0">
              <a:latin typeface="Helvetica Neue"/>
            </a:endParaRPr>
          </a:p>
          <a:p>
            <a:pPr marL="457200" indent="-457200">
              <a:buFont typeface="+mj-lt"/>
              <a:buAutoNum type="arabicPeriod"/>
            </a:pPr>
            <a:r>
              <a:rPr lang="en-US" b="0" i="0" u="sng" dirty="0">
                <a:effectLst/>
                <a:latin typeface="Helvetica Neue"/>
              </a:rPr>
              <a:t>L</a:t>
            </a:r>
            <a:r>
              <a:rPr lang="en-US" u="sng" dirty="0">
                <a:latin typeface="Helvetica Neue"/>
              </a:rPr>
              <a:t>e </a:t>
            </a:r>
            <a:r>
              <a:rPr lang="en-US" u="sng" dirty="0" err="1">
                <a:latin typeface="Helvetica Neue"/>
              </a:rPr>
              <a:t>shéma</a:t>
            </a:r>
            <a:r>
              <a:rPr lang="en-US" u="sng" dirty="0">
                <a:latin typeface="Helvetica Neue"/>
              </a:rPr>
              <a:t> </a:t>
            </a:r>
            <a:r>
              <a:rPr lang="en-US" u="sng" dirty="0" err="1">
                <a:latin typeface="Helvetica Neue"/>
              </a:rPr>
              <a:t>électrique</a:t>
            </a:r>
            <a:endParaRPr lang="en-US" u="sng" dirty="0">
              <a:latin typeface="Helvetica Neue"/>
            </a:endParaRPr>
          </a:p>
          <a:p>
            <a:pPr marL="457200" indent="-457200">
              <a:buFont typeface="+mj-lt"/>
              <a:buAutoNum type="arabicPeriod"/>
            </a:pPr>
            <a:r>
              <a:rPr lang="en-US" u="sng" dirty="0" err="1">
                <a:latin typeface="Helvetica Neue"/>
              </a:rPr>
              <a:t>Bibliographie</a:t>
            </a:r>
            <a:endParaRPr lang="en-US" u="sng" dirty="0">
              <a:latin typeface="Helvetica Neue"/>
            </a:endParaRPr>
          </a:p>
          <a:p>
            <a:pPr marL="457200" indent="-457200">
              <a:buFont typeface="+mj-lt"/>
              <a:buAutoNum type="arabicPeriod"/>
            </a:pPr>
            <a:r>
              <a:rPr lang="en-US" u="sng" dirty="0">
                <a:latin typeface="Helvetica Neue"/>
              </a:rPr>
              <a:t>Video </a:t>
            </a:r>
            <a:r>
              <a:rPr lang="en-US" u="sng" dirty="0" err="1">
                <a:latin typeface="Helvetica Neue"/>
              </a:rPr>
              <a:t>illistrative</a:t>
            </a:r>
            <a:endParaRPr lang="en-US" b="0" i="0" u="sng" dirty="0">
              <a:effectLst/>
              <a:latin typeface="Helvetica Neue"/>
            </a:endParaRPr>
          </a:p>
        </p:txBody>
      </p:sp>
    </p:spTree>
    <p:extLst>
      <p:ext uri="{BB962C8B-B14F-4D97-AF65-F5344CB8AC3E}">
        <p14:creationId xmlns:p14="http://schemas.microsoft.com/office/powerpoint/2010/main" val="2481057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855D6F-5206-448B-A178-F368D1800E93}"/>
              </a:ext>
            </a:extLst>
          </p:cNvPr>
          <p:cNvSpPr>
            <a:spLocks noGrp="1"/>
          </p:cNvSpPr>
          <p:nvPr>
            <p:ph type="title"/>
          </p:nvPr>
        </p:nvSpPr>
        <p:spPr>
          <a:xfrm>
            <a:off x="927652" y="618518"/>
            <a:ext cx="10119759" cy="1478570"/>
          </a:xfrm>
        </p:spPr>
        <p:txBody>
          <a:bodyPr/>
          <a:lstStyle/>
          <a:p>
            <a:pPr algn="r"/>
            <a:r>
              <a:rPr lang="en-US" b="0" i="0" u="sng" dirty="0">
                <a:effectLst/>
                <a:latin typeface="Helvetica Neue"/>
                <a:hlinkClick r:id="rId2">
                  <a:extLst>
                    <a:ext uri="{A12FA001-AC4F-418D-AE19-62706E023703}">
                      <ahyp:hlinkClr xmlns:ahyp="http://schemas.microsoft.com/office/drawing/2018/hyperlinkcolor" val="tx"/>
                    </a:ext>
                  </a:extLst>
                </a:hlinkClick>
              </a:rPr>
              <a:t>Le matériel et les outils necessaires</a:t>
            </a:r>
          </a:p>
        </p:txBody>
      </p:sp>
      <p:sp>
        <p:nvSpPr>
          <p:cNvPr id="3" name="Espace réservé du contenu 2">
            <a:extLst>
              <a:ext uri="{FF2B5EF4-FFF2-40B4-BE49-F238E27FC236}">
                <a16:creationId xmlns:a16="http://schemas.microsoft.com/office/drawing/2014/main" id="{A13F13C6-55D1-4A3A-8EC3-6745B88F179C}"/>
              </a:ext>
            </a:extLst>
          </p:cNvPr>
          <p:cNvSpPr>
            <a:spLocks noGrp="1"/>
          </p:cNvSpPr>
          <p:nvPr>
            <p:ph sz="half" idx="1"/>
          </p:nvPr>
        </p:nvSpPr>
        <p:spPr/>
        <p:txBody>
          <a:bodyPr>
            <a:normAutofit/>
          </a:bodyPr>
          <a:lstStyle/>
          <a:p>
            <a:r>
              <a:rPr lang="frc-Latn-001" dirty="0"/>
              <a:t>Partie Hardware:</a:t>
            </a:r>
          </a:p>
          <a:p>
            <a:r>
              <a:rPr lang="fr-FR" sz="1800" dirty="0">
                <a:effectLst/>
                <a:latin typeface="Calibri" panose="020F0502020204030204" pitchFamily="34" charset="0"/>
                <a:ea typeface="Calibri" panose="020F0502020204030204" pitchFamily="34" charset="0"/>
                <a:cs typeface="Arial" panose="020B0604020202020204" pitchFamily="34" charset="0"/>
              </a:rPr>
              <a:t> </a:t>
            </a:r>
            <a:r>
              <a:rPr lang="frc-Latn" sz="1800" dirty="0">
                <a:effectLst/>
                <a:latin typeface="Calibri" panose="020F0502020204030204" pitchFamily="34" charset="0"/>
                <a:ea typeface="Calibri" panose="020F0502020204030204" pitchFamily="34" charset="0"/>
                <a:cs typeface="Arial" panose="020B0604020202020204" pitchFamily="34" charset="0"/>
              </a:rPr>
              <a:t>Carte Arduino Uno</a:t>
            </a:r>
            <a:endParaRPr lang="frc-Latn-001" sz="1800" dirty="0">
              <a:latin typeface="Calibri" panose="020F0502020204030204" pitchFamily="34" charset="0"/>
              <a:ea typeface="Calibri" panose="020F0502020204030204" pitchFamily="34" charset="0"/>
              <a:cs typeface="Arial" panose="020B0604020202020204" pitchFamily="34" charset="0"/>
            </a:endParaRPr>
          </a:p>
          <a:p>
            <a:r>
              <a:rPr lang="fr-FR" sz="1800" dirty="0" err="1">
                <a:effectLst/>
                <a:latin typeface="Calibri" panose="020F0502020204030204" pitchFamily="34" charset="0"/>
                <a:ea typeface="Calibri" panose="020F0502020204030204" pitchFamily="34" charset="0"/>
                <a:cs typeface="Arial" panose="020B0604020202020204" pitchFamily="34" charset="0"/>
              </a:rPr>
              <a:t>Adafruit</a:t>
            </a:r>
            <a:r>
              <a:rPr lang="fr-FR" sz="1800" dirty="0">
                <a:effectLst/>
                <a:latin typeface="Calibri" panose="020F0502020204030204" pitchFamily="34" charset="0"/>
                <a:ea typeface="Calibri" panose="020F0502020204030204" pitchFamily="34" charset="0"/>
                <a:cs typeface="Arial" panose="020B0604020202020204" pitchFamily="34" charset="0"/>
              </a:rPr>
              <a:t> </a:t>
            </a:r>
            <a:r>
              <a:rPr lang="fr-FR" sz="1800" dirty="0" err="1">
                <a:effectLst/>
                <a:latin typeface="Calibri" panose="020F0502020204030204" pitchFamily="34" charset="0"/>
                <a:ea typeface="Calibri" panose="020F0502020204030204" pitchFamily="34" charset="0"/>
                <a:cs typeface="Arial" panose="020B0604020202020204" pitchFamily="34" charset="0"/>
              </a:rPr>
              <a:t>Motor</a:t>
            </a:r>
            <a:r>
              <a:rPr lang="fr-FR" sz="1800" dirty="0">
                <a:effectLst/>
                <a:latin typeface="Calibri" panose="020F0502020204030204" pitchFamily="34" charset="0"/>
                <a:ea typeface="Calibri" panose="020F0502020204030204" pitchFamily="34" charset="0"/>
                <a:cs typeface="Arial" panose="020B0604020202020204" pitchFamily="34" charset="0"/>
              </a:rPr>
              <a:t> Shield</a:t>
            </a:r>
            <a:endParaRPr lang="frc-Latn-001" sz="1800" dirty="0">
              <a:latin typeface="Calibri" panose="020F0502020204030204" pitchFamily="34" charset="0"/>
              <a:ea typeface="Calibri" panose="020F0502020204030204" pitchFamily="34" charset="0"/>
              <a:cs typeface="Arial" panose="020B0604020202020204" pitchFamily="34" charset="0"/>
            </a:endParaRPr>
          </a:p>
          <a:p>
            <a:r>
              <a:rPr lang="frc-Latn" sz="1800" dirty="0">
                <a:latin typeface="Calibri" panose="020F0502020204030204" pitchFamily="34" charset="0"/>
                <a:ea typeface="Calibri" panose="020F0502020204030204" pitchFamily="34" charset="0"/>
                <a:cs typeface="Arial" panose="020B0604020202020204" pitchFamily="34" charset="0"/>
              </a:rPr>
              <a:t>2</a:t>
            </a:r>
            <a:r>
              <a:rPr lang="frc-Latn" sz="1800" dirty="0">
                <a:effectLst/>
                <a:latin typeface="Calibri" panose="020F0502020204030204" pitchFamily="34" charset="0"/>
                <a:ea typeface="Calibri" panose="020F0502020204030204" pitchFamily="34" charset="0"/>
                <a:cs typeface="Arial" panose="020B0604020202020204" pitchFamily="34" charset="0"/>
              </a:rPr>
              <a:t> </a:t>
            </a:r>
            <a:r>
              <a:rPr lang="fr-FR" sz="1800" dirty="0">
                <a:effectLst/>
                <a:latin typeface="Calibri" panose="020F0502020204030204" pitchFamily="34" charset="0"/>
                <a:ea typeface="Calibri" panose="020F0502020204030204" pitchFamily="34" charset="0"/>
                <a:cs typeface="Arial" panose="020B0604020202020204" pitchFamily="34" charset="0"/>
              </a:rPr>
              <a:t>moteurs pas à pas</a:t>
            </a:r>
            <a:endParaRPr lang="frc-Latn-001" sz="1800" dirty="0">
              <a:effectLst/>
              <a:latin typeface="Calibri" panose="020F0502020204030204" pitchFamily="34" charset="0"/>
              <a:ea typeface="Calibri" panose="020F0502020204030204" pitchFamily="34" charset="0"/>
              <a:cs typeface="Arial" panose="020B0604020202020204" pitchFamily="34" charset="0"/>
            </a:endParaRPr>
          </a:p>
          <a:p>
            <a:r>
              <a:rPr lang="frc-Latn" sz="1800" dirty="0">
                <a:effectLst/>
                <a:latin typeface="Calibri" panose="020F0502020204030204" pitchFamily="34" charset="0"/>
                <a:ea typeface="Calibri" panose="020F0502020204030204" pitchFamily="34" charset="0"/>
                <a:cs typeface="Arial" panose="020B0604020202020204" pitchFamily="34" charset="0"/>
              </a:rPr>
              <a:t>un servo motor</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latin typeface="Calibri" panose="020F0502020204030204" pitchFamily="34" charset="0"/>
                <a:ea typeface="Calibri" panose="020F0502020204030204" pitchFamily="34" charset="0"/>
                <a:cs typeface="Arial" panose="020B0604020202020204" pitchFamily="34" charset="0"/>
              </a:rPr>
              <a:t>un </a:t>
            </a:r>
            <a:r>
              <a:rPr lang="en-US" sz="1800" dirty="0" err="1">
                <a:latin typeface="Calibri" panose="020F0502020204030204" pitchFamily="34" charset="0"/>
                <a:ea typeface="Calibri" panose="020F0502020204030204" pitchFamily="34" charset="0"/>
                <a:cs typeface="Arial" panose="020B0604020202020204" pitchFamily="34" charset="0"/>
              </a:rPr>
              <a:t>stylo</a:t>
            </a:r>
            <a:endParaRPr lang="frc-Latn" sz="1800" dirty="0">
              <a:effectLst/>
              <a:latin typeface="Calibri" panose="020F0502020204030204" pitchFamily="34" charset="0"/>
              <a:ea typeface="Calibri" panose="020F0502020204030204" pitchFamily="34" charset="0"/>
              <a:cs typeface="Arial" panose="020B0604020202020204" pitchFamily="34" charset="0"/>
            </a:endParaRPr>
          </a:p>
          <a:p>
            <a:r>
              <a:rPr lang="frc-Latn" sz="1800" dirty="0">
                <a:effectLst/>
                <a:latin typeface="Calibri" panose="020F0502020204030204" pitchFamily="34" charset="0"/>
                <a:ea typeface="Calibri" panose="020F0502020204030204" pitchFamily="34" charset="0"/>
                <a:cs typeface="Arial" panose="020B0604020202020204" pitchFamily="34" charset="0"/>
              </a:rPr>
              <a:t>alimentaion de courant continu</a:t>
            </a:r>
            <a:r>
              <a:rPr lang="en-US" sz="1800" dirty="0">
                <a:effectLst/>
                <a:latin typeface="Calibri" panose="020F0502020204030204" pitchFamily="34" charset="0"/>
                <a:ea typeface="Calibri" panose="020F0502020204030204" pitchFamily="34" charset="0"/>
                <a:cs typeface="Arial" panose="020B0604020202020204" pitchFamily="34" charset="0"/>
              </a:rPr>
              <a:t>e</a:t>
            </a:r>
            <a:endParaRPr lang="frc-Latn-001" sz="1800" dirty="0">
              <a:latin typeface="Calibri" panose="020F0502020204030204" pitchFamily="34" charset="0"/>
              <a:ea typeface="Calibri" panose="020F0502020204030204" pitchFamily="34" charset="0"/>
              <a:cs typeface="Arial" panose="020B0604020202020204" pitchFamily="34" charset="0"/>
            </a:endParaRPr>
          </a:p>
        </p:txBody>
      </p:sp>
      <p:sp>
        <p:nvSpPr>
          <p:cNvPr id="4" name="Espace réservé du contenu 3">
            <a:extLst>
              <a:ext uri="{FF2B5EF4-FFF2-40B4-BE49-F238E27FC236}">
                <a16:creationId xmlns:a16="http://schemas.microsoft.com/office/drawing/2014/main" id="{B5A45002-949D-467A-A5D7-9768992F5645}"/>
              </a:ext>
            </a:extLst>
          </p:cNvPr>
          <p:cNvSpPr>
            <a:spLocks noGrp="1"/>
          </p:cNvSpPr>
          <p:nvPr>
            <p:ph sz="half" idx="2"/>
          </p:nvPr>
        </p:nvSpPr>
        <p:spPr/>
        <p:txBody>
          <a:bodyPr>
            <a:normAutofit/>
          </a:bodyPr>
          <a:lstStyle/>
          <a:p>
            <a:r>
              <a:rPr lang="frc-Latn-001" dirty="0"/>
              <a:t>Partie Software:</a:t>
            </a:r>
          </a:p>
          <a:p>
            <a:r>
              <a:rPr lang="frc-Latn" sz="1800" dirty="0">
                <a:effectLst/>
                <a:latin typeface="Calibri" panose="020F0502020204030204" pitchFamily="34" charset="0"/>
                <a:ea typeface="Calibri" panose="020F0502020204030204" pitchFamily="34" charset="0"/>
                <a:cs typeface="Arial" panose="020B0604020202020204" pitchFamily="34" charset="0"/>
              </a:rPr>
              <a:t>Arduino IDE</a:t>
            </a:r>
            <a:endParaRPr lang="frc-Latn-001" sz="1800" dirty="0">
              <a:effectLst/>
              <a:latin typeface="Calibri" panose="020F0502020204030204" pitchFamily="34" charset="0"/>
              <a:ea typeface="Calibri" panose="020F0502020204030204" pitchFamily="34" charset="0"/>
              <a:cs typeface="Arial" panose="020B0604020202020204" pitchFamily="34" charset="0"/>
            </a:endParaRPr>
          </a:p>
          <a:p>
            <a:r>
              <a:rPr lang="fr-FR" sz="1800" dirty="0" err="1">
                <a:effectLst/>
                <a:latin typeface="Calibri" panose="020F0502020204030204" pitchFamily="34" charset="0"/>
                <a:ea typeface="Calibri" panose="020F0502020204030204" pitchFamily="34" charset="0"/>
                <a:cs typeface="Arial" panose="020B0604020202020204" pitchFamily="34" charset="0"/>
              </a:rPr>
              <a:t>Inkscape</a:t>
            </a:r>
            <a:endParaRPr lang="frc-Latn-001" sz="1800" dirty="0">
              <a:latin typeface="Calibri" panose="020F0502020204030204" pitchFamily="34" charset="0"/>
              <a:ea typeface="Calibri" panose="020F0502020204030204" pitchFamily="34" charset="0"/>
              <a:cs typeface="Arial" panose="020B0604020202020204" pitchFamily="34" charset="0"/>
            </a:endParaRPr>
          </a:p>
          <a:p>
            <a:r>
              <a:rPr lang="frc-Latn" sz="1800" dirty="0">
                <a:effectLst/>
                <a:latin typeface="Calibri" panose="020F0502020204030204" pitchFamily="34" charset="0"/>
                <a:ea typeface="Calibri" panose="020F0502020204030204" pitchFamily="34" charset="0"/>
                <a:cs typeface="Arial" panose="020B0604020202020204" pitchFamily="34" charset="0"/>
              </a:rPr>
              <a:t>P</a:t>
            </a:r>
            <a:r>
              <a:rPr lang="fr-FR" sz="1800" dirty="0" err="1">
                <a:effectLst/>
                <a:latin typeface="Calibri" panose="020F0502020204030204" pitchFamily="34" charset="0"/>
                <a:ea typeface="Calibri" panose="020F0502020204030204" pitchFamily="34" charset="0"/>
                <a:cs typeface="Arial" panose="020B0604020202020204" pitchFamily="34" charset="0"/>
              </a:rPr>
              <a:t>ronterface</a:t>
            </a:r>
            <a:endParaRPr lang="frc-Latn-001" sz="1800" dirty="0">
              <a:effectLst/>
              <a:latin typeface="Calibri" panose="020F0502020204030204" pitchFamily="34" charset="0"/>
              <a:ea typeface="Calibri" panose="020F0502020204030204" pitchFamily="34" charset="0"/>
              <a:cs typeface="Arial" panose="020B0604020202020204" pitchFamily="34" charset="0"/>
            </a:endParaRPr>
          </a:p>
          <a:p>
            <a:r>
              <a:rPr lang="fr-FR" sz="1800" dirty="0" err="1">
                <a:effectLst/>
                <a:latin typeface="Calibri" panose="020F0502020204030204" pitchFamily="34" charset="0"/>
                <a:ea typeface="Calibri" panose="020F0502020204030204" pitchFamily="34" charset="0"/>
                <a:cs typeface="Arial" panose="020B0604020202020204" pitchFamily="34" charset="0"/>
              </a:rPr>
              <a:t>Adafruit</a:t>
            </a:r>
            <a:r>
              <a:rPr lang="fr-FR" sz="1800" dirty="0">
                <a:effectLst/>
                <a:latin typeface="Calibri" panose="020F0502020204030204" pitchFamily="34" charset="0"/>
                <a:ea typeface="Calibri" panose="020F0502020204030204" pitchFamily="34" charset="0"/>
                <a:cs typeface="Arial" panose="020B0604020202020204" pitchFamily="34" charset="0"/>
              </a:rPr>
              <a:t> </a:t>
            </a:r>
            <a:r>
              <a:rPr lang="fr-FR" sz="1800" dirty="0" err="1">
                <a:effectLst/>
                <a:latin typeface="Calibri" panose="020F0502020204030204" pitchFamily="34" charset="0"/>
                <a:ea typeface="Calibri" panose="020F0502020204030204" pitchFamily="34" charset="0"/>
                <a:cs typeface="Arial" panose="020B0604020202020204" pitchFamily="34" charset="0"/>
              </a:rPr>
              <a:t>Motor</a:t>
            </a:r>
            <a:r>
              <a:rPr lang="fr-FR" sz="1800" dirty="0">
                <a:effectLst/>
                <a:latin typeface="Calibri" panose="020F0502020204030204" pitchFamily="34" charset="0"/>
                <a:ea typeface="Calibri" panose="020F0502020204030204" pitchFamily="34" charset="0"/>
                <a:cs typeface="Arial" panose="020B0604020202020204" pitchFamily="34" charset="0"/>
              </a:rPr>
              <a:t> Shield </a:t>
            </a:r>
            <a:r>
              <a:rPr lang="fr-FR" sz="1800" dirty="0" err="1">
                <a:effectLst/>
                <a:latin typeface="Calibri" panose="020F0502020204030204" pitchFamily="34" charset="0"/>
                <a:ea typeface="Calibri" panose="020F0502020204030204" pitchFamily="34" charset="0"/>
                <a:cs typeface="Arial" panose="020B0604020202020204" pitchFamily="34" charset="0"/>
              </a:rPr>
              <a:t>library</a:t>
            </a:r>
            <a:endParaRPr lang="frc-Latn-001" sz="1800" dirty="0">
              <a:latin typeface="Calibri" panose="020F0502020204030204" pitchFamily="34" charset="0"/>
              <a:ea typeface="Calibri" panose="020F0502020204030204" pitchFamily="34" charset="0"/>
              <a:cs typeface="Arial" panose="020B0604020202020204" pitchFamily="34" charset="0"/>
            </a:endParaRPr>
          </a:p>
          <a:p>
            <a:r>
              <a:rPr lang="fr-FR" sz="1800" dirty="0">
                <a:effectLst/>
                <a:latin typeface="Calibri" panose="020F0502020204030204" pitchFamily="34" charset="0"/>
                <a:ea typeface="Calibri" panose="020F0502020204030204" pitchFamily="34" charset="0"/>
                <a:cs typeface="Arial" panose="020B0604020202020204" pitchFamily="34" charset="0"/>
              </a:rPr>
              <a:t>Unicorne</a:t>
            </a:r>
            <a:endParaRPr lang="frc-Latn-001"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85470041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40B5CEE-378A-4447-AFBB-98FDEE4AB6A2}"/>
              </a:ext>
            </a:extLst>
          </p:cNvPr>
          <p:cNvSpPr>
            <a:spLocks noGrp="1"/>
          </p:cNvSpPr>
          <p:nvPr>
            <p:ph type="title"/>
          </p:nvPr>
        </p:nvSpPr>
        <p:spPr>
          <a:xfrm>
            <a:off x="1141413" y="618518"/>
            <a:ext cx="9905998" cy="830454"/>
          </a:xfrm>
        </p:spPr>
        <p:txBody>
          <a:bodyPr/>
          <a:lstStyle/>
          <a:p>
            <a:r>
              <a:rPr lang="fr-FR" sz="3600" dirty="0">
                <a:effectLst/>
                <a:latin typeface="Calibri" panose="020F0502020204030204" pitchFamily="34" charset="0"/>
                <a:ea typeface="Calibri" panose="020F0502020204030204" pitchFamily="34" charset="0"/>
                <a:cs typeface="Arial" panose="020B0604020202020204" pitchFamily="34" charset="0"/>
              </a:rPr>
              <a:t>Principe de fonctionnement</a:t>
            </a:r>
            <a:endParaRPr lang="en-US" dirty="0"/>
          </a:p>
        </p:txBody>
      </p:sp>
      <p:sp>
        <p:nvSpPr>
          <p:cNvPr id="3" name="Espace réservé du contenu 2">
            <a:extLst>
              <a:ext uri="{FF2B5EF4-FFF2-40B4-BE49-F238E27FC236}">
                <a16:creationId xmlns:a16="http://schemas.microsoft.com/office/drawing/2014/main" id="{2B272B3C-4457-4690-AA88-E76C93534F0F}"/>
              </a:ext>
            </a:extLst>
          </p:cNvPr>
          <p:cNvSpPr>
            <a:spLocks noGrp="1"/>
          </p:cNvSpPr>
          <p:nvPr>
            <p:ph sz="half" idx="1"/>
          </p:nvPr>
        </p:nvSpPr>
        <p:spPr>
          <a:xfrm>
            <a:off x="1141410" y="2249486"/>
            <a:ext cx="9353088" cy="3541714"/>
          </a:xfrm>
        </p:spPr>
        <p:txBody>
          <a:bodyPr>
            <a:normAutofit/>
          </a:bodyPr>
          <a:lstStyle/>
          <a:p>
            <a:pPr marL="0" marR="0">
              <a:lnSpc>
                <a:spcPct val="107000"/>
              </a:lnSpc>
              <a:spcBef>
                <a:spcPts val="0"/>
              </a:spcBef>
              <a:spcAft>
                <a:spcPts val="800"/>
              </a:spcAft>
            </a:pPr>
            <a:r>
              <a:rPr lang="fr-FR" sz="1800" dirty="0">
                <a:effectLst/>
                <a:latin typeface="Calibri" panose="020F0502020204030204" pitchFamily="34" charset="0"/>
                <a:ea typeface="Calibri" panose="020F0502020204030204" pitchFamily="34" charset="0"/>
                <a:cs typeface="Arial" panose="020B0604020202020204" pitchFamily="34" charset="0"/>
              </a:rPr>
              <a:t>On choisit une image ou on la dessine sur le programme </a:t>
            </a:r>
            <a:r>
              <a:rPr lang="fr-FR" sz="1800" dirty="0" err="1">
                <a:effectLst/>
                <a:latin typeface="Calibri" panose="020F0502020204030204" pitchFamily="34" charset="0"/>
                <a:ea typeface="Calibri" panose="020F0502020204030204" pitchFamily="34" charset="0"/>
                <a:cs typeface="Arial" panose="020B0604020202020204" pitchFamily="34" charset="0"/>
              </a:rPr>
              <a:t>Inkscape</a:t>
            </a:r>
            <a:r>
              <a:rPr lang="fr-FR" sz="1800" dirty="0">
                <a:effectLst/>
                <a:latin typeface="Calibri" panose="020F0502020204030204" pitchFamily="34" charset="0"/>
                <a:ea typeface="Calibri" panose="020F0502020204030204" pitchFamily="34" charset="0"/>
                <a:cs typeface="Arial" panose="020B0604020202020204" pitchFamily="34" charset="0"/>
              </a:rPr>
              <a:t> après on la exporté comme un fichier g-code.</a:t>
            </a:r>
          </a:p>
          <a:p>
            <a:pPr marL="0" marR="0">
              <a:lnSpc>
                <a:spcPct val="107000"/>
              </a:lnSpc>
              <a:spcBef>
                <a:spcPts val="0"/>
              </a:spcBef>
              <a:spcAft>
                <a:spcPts val="800"/>
              </a:spcAft>
            </a:pPr>
            <a:r>
              <a:rPr lang="fr-FR" sz="1800" dirty="0">
                <a:latin typeface="Calibri" panose="020F0502020204030204" pitchFamily="34" charset="0"/>
                <a:ea typeface="Calibri" panose="020F0502020204030204" pitchFamily="34" charset="0"/>
                <a:cs typeface="Arial" panose="020B0604020202020204" pitchFamily="34" charset="0"/>
              </a:rPr>
              <a:t>O</a:t>
            </a:r>
            <a:r>
              <a:rPr lang="fr-FR" sz="1800" dirty="0">
                <a:effectLst/>
                <a:latin typeface="Calibri" panose="020F0502020204030204" pitchFamily="34" charset="0"/>
                <a:ea typeface="Calibri" panose="020F0502020204030204" pitchFamily="34" charset="0"/>
                <a:cs typeface="Arial" panose="020B0604020202020204" pitchFamily="34" charset="0"/>
              </a:rPr>
              <a:t>n importe ce fichier sur le programme </a:t>
            </a:r>
            <a:r>
              <a:rPr lang="fr-FR" sz="1800" dirty="0" err="1">
                <a:effectLst/>
                <a:latin typeface="Calibri" panose="020F0502020204030204" pitchFamily="34" charset="0"/>
                <a:ea typeface="Calibri" panose="020F0502020204030204" pitchFamily="34" charset="0"/>
                <a:cs typeface="Arial" panose="020B0604020202020204" pitchFamily="34" charset="0"/>
              </a:rPr>
              <a:t>Pronterface</a:t>
            </a:r>
            <a:r>
              <a:rPr lang="fr-FR" sz="1800" dirty="0">
                <a:effectLst/>
                <a:latin typeface="Calibri" panose="020F0502020204030204" pitchFamily="34" charset="0"/>
                <a:ea typeface="Calibri" panose="020F0502020204030204" pitchFamily="34" charset="0"/>
                <a:cs typeface="Arial" panose="020B0604020202020204" pitchFamily="34" charset="0"/>
              </a:rPr>
              <a:t> qui donne les instructions à l’Arduino.</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fr-FR" sz="1800" dirty="0">
                <a:effectLst/>
                <a:latin typeface="Calibri" panose="020F0502020204030204" pitchFamily="34" charset="0"/>
                <a:ea typeface="Calibri" panose="020F0502020204030204" pitchFamily="34" charset="0"/>
                <a:cs typeface="Arial" panose="020B0604020202020204" pitchFamily="34" charset="0"/>
              </a:rPr>
              <a:t>L’Arduino contrôle les moteurs pas à pas et le servo-moteur à l’aide de son driver </a:t>
            </a:r>
            <a:r>
              <a:rPr lang="fr-FR" sz="1800" dirty="0" err="1">
                <a:effectLst/>
                <a:latin typeface="Calibri" panose="020F0502020204030204" pitchFamily="34" charset="0"/>
                <a:ea typeface="Calibri" panose="020F0502020204030204" pitchFamily="34" charset="0"/>
                <a:cs typeface="Arial" panose="020B0604020202020204" pitchFamily="34" charset="0"/>
              </a:rPr>
              <a:t>sheild</a:t>
            </a:r>
            <a:r>
              <a:rPr lang="fr-FR" sz="1800" dirty="0">
                <a:effectLst/>
                <a:latin typeface="Calibri" panose="020F0502020204030204" pitchFamily="34" charset="0"/>
                <a:ea typeface="Calibri" panose="020F0502020204030204" pitchFamily="34"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fr-FR" sz="1800" dirty="0">
                <a:effectLst/>
                <a:latin typeface="Calibri" panose="020F0502020204030204" pitchFamily="34" charset="0"/>
                <a:ea typeface="Calibri" panose="020F0502020204030204" pitchFamily="34" charset="0"/>
                <a:cs typeface="Arial" panose="020B0604020202020204" pitchFamily="34" charset="0"/>
              </a:rPr>
              <a:t>Le premier moteur fait la translation dans l’axe (OX), le deuxième dans l’axe (OY), le servo moteur contrôle le stylo.</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fr-FR" sz="1800" dirty="0">
                <a:effectLst/>
                <a:latin typeface="Calibri" panose="020F0502020204030204" pitchFamily="34" charset="0"/>
                <a:ea typeface="Calibri" panose="020F0502020204030204" pitchFamily="34" charset="0"/>
                <a:cs typeface="Arial" panose="020B0604020202020204" pitchFamily="34" charset="0"/>
              </a:rPr>
              <a:t>Enfin j’utilise un câble USB pour alimenter mon projet.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1020211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9150D5-4E5B-49A8-B256-2F141A07941C}"/>
              </a:ext>
            </a:extLst>
          </p:cNvPr>
          <p:cNvSpPr>
            <a:spLocks noGrp="1"/>
          </p:cNvSpPr>
          <p:nvPr>
            <p:ph type="title"/>
          </p:nvPr>
        </p:nvSpPr>
        <p:spPr>
          <a:xfrm>
            <a:off x="639817" y="499249"/>
            <a:ext cx="9905998" cy="746456"/>
          </a:xfrm>
        </p:spPr>
        <p:txBody>
          <a:bodyPr>
            <a:normAutofit/>
          </a:bodyPr>
          <a:lstStyle/>
          <a:p>
            <a:pPr marL="0" marR="0" algn="ctr">
              <a:lnSpc>
                <a:spcPct val="107000"/>
              </a:lnSpc>
              <a:spcBef>
                <a:spcPts val="0"/>
              </a:spcBef>
              <a:spcAft>
                <a:spcPts val="800"/>
              </a:spcAft>
            </a:pPr>
            <a:r>
              <a:rPr lang="fr-FR" sz="2400" b="1" dirty="0">
                <a:effectLst/>
                <a:latin typeface="Segoe UI" panose="020B0502040204020203" pitchFamily="34" charset="0"/>
                <a:ea typeface="Times New Roman" panose="02020603050405020304" pitchFamily="18" charset="0"/>
                <a:cs typeface="Arial" panose="020B0604020202020204" pitchFamily="34" charset="0"/>
              </a:rPr>
              <a:t>Un Arduino </a:t>
            </a:r>
            <a:r>
              <a:rPr lang="fr-FR" sz="2400" b="1" dirty="0" err="1">
                <a:effectLst/>
                <a:latin typeface="Segoe UI" panose="020B0502040204020203" pitchFamily="34" charset="0"/>
                <a:ea typeface="Times New Roman" panose="02020603050405020304" pitchFamily="18" charset="0"/>
                <a:cs typeface="Arial" panose="020B0604020202020204" pitchFamily="34" charset="0"/>
              </a:rPr>
              <a:t>UNo</a:t>
            </a:r>
            <a:endParaRPr lang="en-US" sz="2400" dirty="0">
              <a:effectLst/>
              <a:latin typeface="Calibri" panose="020F0502020204030204" pitchFamily="34" charset="0"/>
              <a:ea typeface="Times New Roman" panose="02020603050405020304" pitchFamily="18" charset="0"/>
              <a:cs typeface="Arial" panose="020B0604020202020204" pitchFamily="34" charset="0"/>
            </a:endParaRPr>
          </a:p>
        </p:txBody>
      </p:sp>
      <p:pic>
        <p:nvPicPr>
          <p:cNvPr id="7" name="Espace réservé du contenu 6" descr="Une image contenant équipement électronique, circuit&#10;&#10;Description générée automatiquement">
            <a:extLst>
              <a:ext uri="{FF2B5EF4-FFF2-40B4-BE49-F238E27FC236}">
                <a16:creationId xmlns:a16="http://schemas.microsoft.com/office/drawing/2014/main" id="{D1FB6107-BCCB-4677-84CC-7055FB730317}"/>
              </a:ext>
            </a:extLst>
          </p:cNvPr>
          <p:cNvPicPr>
            <a:picLocks noGrp="1" noChangeAspect="1"/>
          </p:cNvPicPr>
          <p:nvPr>
            <p:ph sz="half" idx="1"/>
          </p:nvPr>
        </p:nvPicPr>
        <p:blipFill>
          <a:blip r:embed="rId2"/>
          <a:stretch>
            <a:fillRect/>
          </a:stretch>
        </p:blipFill>
        <p:spPr>
          <a:xfrm>
            <a:off x="1568396" y="2249488"/>
            <a:ext cx="4024420" cy="3541712"/>
          </a:xfrm>
        </p:spPr>
      </p:pic>
      <p:sp>
        <p:nvSpPr>
          <p:cNvPr id="4" name="Espace réservé du contenu 3">
            <a:extLst>
              <a:ext uri="{FF2B5EF4-FFF2-40B4-BE49-F238E27FC236}">
                <a16:creationId xmlns:a16="http://schemas.microsoft.com/office/drawing/2014/main" id="{BD0EC39F-C062-4372-89B4-EB3D2141D4B5}"/>
              </a:ext>
            </a:extLst>
          </p:cNvPr>
          <p:cNvSpPr>
            <a:spLocks noGrp="1"/>
          </p:cNvSpPr>
          <p:nvPr>
            <p:ph sz="half" idx="2"/>
          </p:nvPr>
        </p:nvSpPr>
        <p:spPr/>
        <p:txBody>
          <a:bodyPr>
            <a:normAutofit/>
          </a:bodyPr>
          <a:lstStyle/>
          <a:p>
            <a:pPr marL="0" marR="0" indent="0">
              <a:lnSpc>
                <a:spcPct val="107000"/>
              </a:lnSpc>
              <a:spcBef>
                <a:spcPts val="0"/>
              </a:spcBef>
              <a:spcAft>
                <a:spcPts val="800"/>
              </a:spcAft>
              <a:buNone/>
            </a:pPr>
            <a:r>
              <a:rPr lang="fr-FR" sz="1600" dirty="0">
                <a:effectLst/>
                <a:latin typeface="Segoe UI" panose="020B0502040204020203" pitchFamily="34" charset="0"/>
                <a:ea typeface="Times New Roman" panose="02020603050405020304" pitchFamily="18" charset="0"/>
                <a:cs typeface="Arial" panose="020B0604020202020204" pitchFamily="34" charset="0"/>
              </a:rPr>
              <a:t>Arduino, ce sont des cartes électroniques programmables, avec un certain nombre d'entrées/sorties.</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p>
            <a:pPr marL="0" marR="0">
              <a:lnSpc>
                <a:spcPct val="107000"/>
              </a:lnSpc>
              <a:spcBef>
                <a:spcPts val="0"/>
              </a:spcBef>
              <a:spcAft>
                <a:spcPts val="800"/>
              </a:spcAft>
            </a:pPr>
            <a:r>
              <a:rPr lang="fr-FR" sz="1600" dirty="0">
                <a:effectLst/>
                <a:latin typeface="Segoe UI" panose="020B0502040204020203" pitchFamily="34" charset="0"/>
                <a:ea typeface="Times New Roman" panose="02020603050405020304" pitchFamily="18" charset="0"/>
                <a:cs typeface="Arial" panose="020B0604020202020204" pitchFamily="34" charset="0"/>
              </a:rPr>
              <a:t>C'est une carte électronique open source, constituée essentiellement de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fr-FR" sz="1600" dirty="0">
                <a:effectLst/>
                <a:latin typeface="Segoe UI" panose="020B0502040204020203" pitchFamily="34" charset="0"/>
                <a:ea typeface="Times New Roman" panose="02020603050405020304" pitchFamily="18" charset="0"/>
                <a:cs typeface="Arial" panose="020B0604020202020204" pitchFamily="34" charset="0"/>
              </a:rPr>
              <a:t>un microcontrôleur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effectLst/>
                <a:latin typeface="Segoe UI" panose="020B0502040204020203" pitchFamily="34" charset="0"/>
                <a:ea typeface="Times New Roman" panose="02020603050405020304" pitchFamily="18" charset="0"/>
                <a:cs typeface="Arial" panose="020B0604020202020204" pitchFamily="34" charset="0"/>
              </a:rPr>
              <a:t>un port USB,</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fr-FR" sz="1600" dirty="0">
                <a:effectLst/>
                <a:latin typeface="Segoe UI" panose="020B0502040204020203" pitchFamily="34" charset="0"/>
                <a:ea typeface="Times New Roman" panose="02020603050405020304" pitchFamily="18" charset="0"/>
                <a:cs typeface="Arial" panose="020B0604020202020204" pitchFamily="34" charset="0"/>
              </a:rPr>
              <a:t>des connecteurs d'entrés/sortie (plus ou moins nombreux selon les modèles).</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p>
            <a:endParaRPr lang="en-US" sz="1600" dirty="0"/>
          </a:p>
        </p:txBody>
      </p:sp>
    </p:spTree>
    <p:extLst>
      <p:ext uri="{BB962C8B-B14F-4D97-AF65-F5344CB8AC3E}">
        <p14:creationId xmlns:p14="http://schemas.microsoft.com/office/powerpoint/2010/main" val="42683974"/>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9150D5-4E5B-49A8-B256-2F141A07941C}"/>
              </a:ext>
            </a:extLst>
          </p:cNvPr>
          <p:cNvSpPr>
            <a:spLocks noGrp="1"/>
          </p:cNvSpPr>
          <p:nvPr>
            <p:ph type="title"/>
          </p:nvPr>
        </p:nvSpPr>
        <p:spPr>
          <a:xfrm>
            <a:off x="639817" y="446240"/>
            <a:ext cx="9905998" cy="746456"/>
          </a:xfrm>
        </p:spPr>
        <p:txBody>
          <a:bodyPr>
            <a:normAutofit/>
          </a:bodyPr>
          <a:lstStyle/>
          <a:p>
            <a:pPr marL="0" marR="0" algn="ctr">
              <a:lnSpc>
                <a:spcPct val="107000"/>
              </a:lnSpc>
              <a:spcBef>
                <a:spcPts val="0"/>
              </a:spcBef>
              <a:spcAft>
                <a:spcPts val="800"/>
              </a:spcAft>
            </a:pPr>
            <a:r>
              <a:rPr lang="fr-FR" sz="2800" b="1" dirty="0">
                <a:effectLst/>
                <a:latin typeface="Tw Cen MT (En-têtes)"/>
                <a:ea typeface="Times New Roman" panose="02020603050405020304" pitchFamily="18" charset="0"/>
                <a:cs typeface="Arial" panose="020B0604020202020204" pitchFamily="34" charset="0"/>
              </a:rPr>
              <a:t>microcontrôleur</a:t>
            </a:r>
            <a:endParaRPr lang="en-US" sz="2800" b="1" dirty="0">
              <a:effectLst/>
              <a:latin typeface="Tw Cen MT (En-têtes)"/>
              <a:ea typeface="Times New Roman" panose="02020603050405020304" pitchFamily="18" charset="0"/>
              <a:cs typeface="Arial" panose="020B0604020202020204" pitchFamily="34" charset="0"/>
            </a:endParaRPr>
          </a:p>
        </p:txBody>
      </p:sp>
      <p:sp>
        <p:nvSpPr>
          <p:cNvPr id="4" name="Espace réservé du contenu 3">
            <a:extLst>
              <a:ext uri="{FF2B5EF4-FFF2-40B4-BE49-F238E27FC236}">
                <a16:creationId xmlns:a16="http://schemas.microsoft.com/office/drawing/2014/main" id="{BD0EC39F-C062-4372-89B4-EB3D2141D4B5}"/>
              </a:ext>
            </a:extLst>
          </p:cNvPr>
          <p:cNvSpPr>
            <a:spLocks noGrp="1"/>
          </p:cNvSpPr>
          <p:nvPr>
            <p:ph sz="half" idx="2"/>
          </p:nvPr>
        </p:nvSpPr>
        <p:spPr/>
        <p:txBody>
          <a:bodyPr>
            <a:normAutofit/>
          </a:bodyPr>
          <a:lstStyle/>
          <a:p>
            <a:pPr marL="0" marR="0" indent="0">
              <a:lnSpc>
                <a:spcPct val="107000"/>
              </a:lnSpc>
              <a:spcBef>
                <a:spcPts val="0"/>
              </a:spcBef>
              <a:spcAft>
                <a:spcPts val="800"/>
              </a:spcAft>
              <a:buNone/>
            </a:pPr>
            <a:r>
              <a:rPr lang="fr-FR" sz="1800" dirty="0">
                <a:latin typeface="Calibri" panose="020F0502020204030204" pitchFamily="34" charset="0"/>
                <a:ea typeface="Times New Roman" panose="02020603050405020304" pitchFamily="18" charset="0"/>
                <a:cs typeface="Arial" panose="020B0604020202020204" pitchFamily="34" charset="0"/>
              </a:rPr>
              <a:t>     </a:t>
            </a:r>
            <a:r>
              <a:rPr lang="fr-FR" sz="1800" dirty="0">
                <a:effectLst/>
                <a:latin typeface="Calibri" panose="020F0502020204030204" pitchFamily="34" charset="0"/>
                <a:ea typeface="Times New Roman" panose="02020603050405020304" pitchFamily="18" charset="0"/>
                <a:cs typeface="Arial" panose="020B0604020202020204" pitchFamily="34" charset="0"/>
              </a:rPr>
              <a:t>C’est le cerveau de notre carte. Il va recevoir le programme que nous allons créer et va le stocker dans sa mémoire avant de l’exécuter. Grâce à ce programme, il va savoir faire des choses, qui peuvent être : faire clignoter une LED, afficher des caractères sur un écran, envoyer des données à un ordinateur, mettre en route ou arrêter un moteur…</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p:txBody>
      </p:sp>
      <p:pic>
        <p:nvPicPr>
          <p:cNvPr id="10" name="Espace réservé du contenu 9" descr="Une image contenant texte, équipement électronique, circuit&#10;&#10;Description générée automatiquement">
            <a:extLst>
              <a:ext uri="{FF2B5EF4-FFF2-40B4-BE49-F238E27FC236}">
                <a16:creationId xmlns:a16="http://schemas.microsoft.com/office/drawing/2014/main" id="{12033294-85D7-4CA8-A56D-C671031A4B31}"/>
              </a:ext>
            </a:extLst>
          </p:cNvPr>
          <p:cNvPicPr>
            <a:picLocks noGrp="1" noChangeAspect="1"/>
          </p:cNvPicPr>
          <p:nvPr>
            <p:ph sz="half" idx="1"/>
          </p:nvPr>
        </p:nvPicPr>
        <p:blipFill>
          <a:blip r:embed="rId2"/>
          <a:stretch>
            <a:fillRect/>
          </a:stretch>
        </p:blipFill>
        <p:spPr>
          <a:xfrm>
            <a:off x="1144589" y="2209403"/>
            <a:ext cx="4878387" cy="2439193"/>
          </a:xfrm>
        </p:spPr>
      </p:pic>
    </p:spTree>
    <p:extLst>
      <p:ext uri="{BB962C8B-B14F-4D97-AF65-F5344CB8AC3E}">
        <p14:creationId xmlns:p14="http://schemas.microsoft.com/office/powerpoint/2010/main" val="4060651300"/>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9150D5-4E5B-49A8-B256-2F141A07941C}"/>
              </a:ext>
            </a:extLst>
          </p:cNvPr>
          <p:cNvSpPr>
            <a:spLocks noGrp="1"/>
          </p:cNvSpPr>
          <p:nvPr>
            <p:ph type="title"/>
          </p:nvPr>
        </p:nvSpPr>
        <p:spPr>
          <a:xfrm>
            <a:off x="639817" y="446240"/>
            <a:ext cx="9905998" cy="746456"/>
          </a:xfrm>
        </p:spPr>
        <p:txBody>
          <a:bodyPr>
            <a:normAutofit/>
          </a:bodyPr>
          <a:lstStyle/>
          <a:p>
            <a:pPr marL="0" marR="0" algn="ctr">
              <a:lnSpc>
                <a:spcPct val="107000"/>
              </a:lnSpc>
              <a:spcBef>
                <a:spcPts val="1200"/>
              </a:spcBef>
              <a:spcAft>
                <a:spcPts val="300"/>
              </a:spcAft>
            </a:pPr>
            <a:r>
              <a:rPr lang="fr-FR" sz="2800" b="1" kern="1600" dirty="0">
                <a:effectLst/>
                <a:latin typeface="Tw Cen MT (En-têtes)"/>
                <a:ea typeface="Times New Roman" panose="02020603050405020304" pitchFamily="18" charset="0"/>
                <a:cs typeface="Times New Roman" panose="02020603050405020304" pitchFamily="18" charset="0"/>
              </a:rPr>
              <a:t>Le Shield </a:t>
            </a:r>
            <a:r>
              <a:rPr lang="fr-FR" sz="2800" b="1" kern="1600" dirty="0" err="1">
                <a:effectLst/>
                <a:latin typeface="Tw Cen MT (En-têtes)"/>
                <a:ea typeface="Times New Roman" panose="02020603050405020304" pitchFamily="18" charset="0"/>
                <a:cs typeface="Times New Roman" panose="02020603050405020304" pitchFamily="18" charset="0"/>
              </a:rPr>
              <a:t>Adafruit</a:t>
            </a:r>
            <a:endParaRPr lang="en-US" sz="2800" b="1" kern="1600" dirty="0">
              <a:effectLst/>
              <a:latin typeface="Tw Cen MT (En-têtes)"/>
              <a:ea typeface="Times New Roman" panose="02020603050405020304" pitchFamily="18" charset="0"/>
              <a:cs typeface="Times New Roman" panose="02020603050405020304" pitchFamily="18" charset="0"/>
            </a:endParaRPr>
          </a:p>
        </p:txBody>
      </p:sp>
      <p:sp>
        <p:nvSpPr>
          <p:cNvPr id="4" name="Espace réservé du contenu 3">
            <a:extLst>
              <a:ext uri="{FF2B5EF4-FFF2-40B4-BE49-F238E27FC236}">
                <a16:creationId xmlns:a16="http://schemas.microsoft.com/office/drawing/2014/main" id="{BD0EC39F-C062-4372-89B4-EB3D2141D4B5}"/>
              </a:ext>
            </a:extLst>
          </p:cNvPr>
          <p:cNvSpPr>
            <a:spLocks noGrp="1"/>
          </p:cNvSpPr>
          <p:nvPr>
            <p:ph sz="half" idx="2"/>
          </p:nvPr>
        </p:nvSpPr>
        <p:spPr/>
        <p:txBody>
          <a:bodyPr>
            <a:normAutofit/>
          </a:bodyPr>
          <a:lstStyle/>
          <a:p>
            <a:pPr marL="0" marR="0" indent="0">
              <a:lnSpc>
                <a:spcPct val="107000"/>
              </a:lnSpc>
              <a:spcBef>
                <a:spcPts val="0"/>
              </a:spcBef>
              <a:spcAft>
                <a:spcPts val="800"/>
              </a:spcAft>
              <a:buNone/>
            </a:pPr>
            <a:r>
              <a:rPr lang="fr-FR" sz="1800" dirty="0">
                <a:latin typeface="Arial" panose="020B0604020202020204" pitchFamily="34" charset="0"/>
                <a:ea typeface="Times New Roman" panose="02020603050405020304" pitchFamily="18" charset="0"/>
                <a:cs typeface="Arial" panose="020B0604020202020204" pitchFamily="34" charset="0"/>
              </a:rPr>
              <a:t>       </a:t>
            </a:r>
            <a:r>
              <a:rPr lang="fr-FR" sz="1800" dirty="0">
                <a:effectLst/>
                <a:latin typeface="Arial" panose="020B0604020202020204" pitchFamily="34" charset="0"/>
                <a:ea typeface="Times New Roman" panose="02020603050405020304" pitchFamily="18" charset="0"/>
                <a:cs typeface="Arial" panose="020B0604020202020204" pitchFamily="34" charset="0"/>
              </a:rPr>
              <a:t>Le </a:t>
            </a:r>
            <a:r>
              <a:rPr lang="fr-FR" sz="1800" b="1" dirty="0">
                <a:effectLst/>
                <a:latin typeface="Arial" panose="020B0604020202020204" pitchFamily="34" charset="0"/>
                <a:ea typeface="Times New Roman" panose="02020603050405020304" pitchFamily="18" charset="0"/>
                <a:cs typeface="Arial" panose="020B0604020202020204" pitchFamily="34" charset="0"/>
              </a:rPr>
              <a:t>Shield </a:t>
            </a:r>
            <a:r>
              <a:rPr lang="fr-FR" sz="1800" b="1" dirty="0" err="1">
                <a:effectLst/>
                <a:latin typeface="Arial" panose="020B0604020202020204" pitchFamily="34" charset="0"/>
                <a:ea typeface="Times New Roman" panose="02020603050405020304" pitchFamily="18" charset="0"/>
                <a:cs typeface="Arial" panose="020B0604020202020204" pitchFamily="34" charset="0"/>
              </a:rPr>
              <a:t>Adafruit</a:t>
            </a:r>
            <a:r>
              <a:rPr lang="fr-FR" sz="1800" b="1" dirty="0">
                <a:effectLst/>
                <a:latin typeface="Arial" panose="020B0604020202020204" pitchFamily="34" charset="0"/>
                <a:ea typeface="Times New Roman" panose="02020603050405020304" pitchFamily="18" charset="0"/>
                <a:cs typeface="Arial" panose="020B0604020202020204" pitchFamily="34" charset="0"/>
              </a:rPr>
              <a:t> est</a:t>
            </a:r>
            <a:r>
              <a:rPr lang="fr-FR" sz="1800" dirty="0">
                <a:effectLst/>
                <a:latin typeface="Arial" panose="020B0604020202020204" pitchFamily="34" charset="0"/>
                <a:ea typeface="Times New Roman" panose="02020603050405020304" pitchFamily="18" charset="0"/>
                <a:cs typeface="Arial" panose="020B0604020202020204" pitchFamily="34" charset="0"/>
              </a:rPr>
              <a:t> une carte de contrôle du sens de rotation des moteurs- Il </a:t>
            </a:r>
            <a:r>
              <a:rPr lang="fr-FR" sz="1800" b="1" dirty="0">
                <a:effectLst/>
                <a:latin typeface="Arial" panose="020B0604020202020204" pitchFamily="34" charset="0"/>
                <a:ea typeface="Times New Roman" panose="02020603050405020304" pitchFamily="18" charset="0"/>
                <a:cs typeface="Arial" panose="020B0604020202020204" pitchFamily="34" charset="0"/>
              </a:rPr>
              <a:t>est</a:t>
            </a:r>
            <a:r>
              <a:rPr lang="fr-FR" sz="1800" dirty="0">
                <a:effectLst/>
                <a:latin typeface="Arial" panose="020B0604020202020204" pitchFamily="34" charset="0"/>
                <a:ea typeface="Times New Roman" panose="02020603050405020304" pitchFamily="18" charset="0"/>
                <a:cs typeface="Arial" panose="020B0604020202020204" pitchFamily="34" charset="0"/>
              </a:rPr>
              <a:t> capable de piloter jusqu'à 4 moteurs à courant continu et de gérer les deux sens de rotation de chacun des 4 moteurs.</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p:txBody>
      </p:sp>
      <p:pic>
        <p:nvPicPr>
          <p:cNvPr id="8" name="Espace réservé du contenu 7">
            <a:extLst>
              <a:ext uri="{FF2B5EF4-FFF2-40B4-BE49-F238E27FC236}">
                <a16:creationId xmlns:a16="http://schemas.microsoft.com/office/drawing/2014/main" id="{9ACF33B5-D031-448D-9894-2174A3B04D77}"/>
              </a:ext>
            </a:extLst>
          </p:cNvPr>
          <p:cNvPicPr>
            <a:picLocks noGrp="1" noChangeAspect="1"/>
          </p:cNvPicPr>
          <p:nvPr>
            <p:ph sz="half" idx="1"/>
          </p:nvPr>
        </p:nvPicPr>
        <p:blipFill>
          <a:blip r:embed="rId2"/>
          <a:stretch>
            <a:fillRect/>
          </a:stretch>
        </p:blipFill>
        <p:spPr>
          <a:xfrm>
            <a:off x="1343736" y="2249488"/>
            <a:ext cx="4473741" cy="3541712"/>
          </a:xfrm>
        </p:spPr>
      </p:pic>
    </p:spTree>
    <p:extLst>
      <p:ext uri="{BB962C8B-B14F-4D97-AF65-F5344CB8AC3E}">
        <p14:creationId xmlns:p14="http://schemas.microsoft.com/office/powerpoint/2010/main" val="3319466727"/>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9150D5-4E5B-49A8-B256-2F141A07941C}"/>
              </a:ext>
            </a:extLst>
          </p:cNvPr>
          <p:cNvSpPr>
            <a:spLocks noGrp="1"/>
          </p:cNvSpPr>
          <p:nvPr>
            <p:ph type="title"/>
          </p:nvPr>
        </p:nvSpPr>
        <p:spPr>
          <a:xfrm>
            <a:off x="639817" y="446240"/>
            <a:ext cx="9905998" cy="746456"/>
          </a:xfrm>
        </p:spPr>
        <p:txBody>
          <a:bodyPr>
            <a:normAutofit/>
          </a:bodyPr>
          <a:lstStyle/>
          <a:p>
            <a:pPr marL="0" marR="0" algn="ctr">
              <a:lnSpc>
                <a:spcPct val="107000"/>
              </a:lnSpc>
              <a:spcBef>
                <a:spcPts val="1200"/>
              </a:spcBef>
              <a:spcAft>
                <a:spcPts val="300"/>
              </a:spcAft>
            </a:pPr>
            <a:r>
              <a:rPr lang="fr-FR" sz="2800" b="1" kern="1600" dirty="0">
                <a:effectLst/>
                <a:latin typeface="Tw Cen MT (En-têtes)"/>
                <a:ea typeface="Times New Roman" panose="02020603050405020304" pitchFamily="18" charset="0"/>
                <a:cs typeface="Times New Roman" panose="02020603050405020304" pitchFamily="18" charset="0"/>
              </a:rPr>
              <a:t>moteurs pas à pas</a:t>
            </a:r>
            <a:endParaRPr lang="en-US" sz="2800" b="1" kern="1600" dirty="0">
              <a:effectLst/>
              <a:latin typeface="Tw Cen MT (En-têtes)"/>
              <a:ea typeface="Times New Roman" panose="02020603050405020304" pitchFamily="18" charset="0"/>
              <a:cs typeface="Times New Roman" panose="02020603050405020304" pitchFamily="18" charset="0"/>
            </a:endParaRPr>
          </a:p>
        </p:txBody>
      </p:sp>
      <p:sp>
        <p:nvSpPr>
          <p:cNvPr id="4" name="Espace réservé du contenu 3">
            <a:extLst>
              <a:ext uri="{FF2B5EF4-FFF2-40B4-BE49-F238E27FC236}">
                <a16:creationId xmlns:a16="http://schemas.microsoft.com/office/drawing/2014/main" id="{BD0EC39F-C062-4372-89B4-EB3D2141D4B5}"/>
              </a:ext>
            </a:extLst>
          </p:cNvPr>
          <p:cNvSpPr>
            <a:spLocks noGrp="1"/>
          </p:cNvSpPr>
          <p:nvPr>
            <p:ph sz="half" idx="2"/>
          </p:nvPr>
        </p:nvSpPr>
        <p:spPr>
          <a:xfrm>
            <a:off x="4903304" y="2249486"/>
            <a:ext cx="6144108" cy="3833262"/>
          </a:xfrm>
        </p:spPr>
        <p:txBody>
          <a:bodyPr>
            <a:normAutofit/>
          </a:bodyPr>
          <a:lstStyle/>
          <a:p>
            <a:pPr marL="0" marR="0" indent="0">
              <a:lnSpc>
                <a:spcPct val="107000"/>
              </a:lnSpc>
              <a:spcBef>
                <a:spcPts val="0"/>
              </a:spcBef>
              <a:spcAft>
                <a:spcPts val="800"/>
              </a:spcAft>
              <a:buNone/>
            </a:pPr>
            <a:r>
              <a:rPr lang="fr-FR" sz="1800" dirty="0"/>
              <a:t>Les moteurs pas à pas sont utilisés pour les positionnements angulaires précis (imprimantes, scanners, disques durs ...).</a:t>
            </a:r>
          </a:p>
          <a:p>
            <a:pPr marL="0" marR="0" indent="0">
              <a:lnSpc>
                <a:spcPct val="107000"/>
              </a:lnSpc>
              <a:spcBef>
                <a:spcPts val="0"/>
              </a:spcBef>
              <a:spcAft>
                <a:spcPts val="800"/>
              </a:spcAft>
              <a:buNone/>
            </a:pPr>
            <a:r>
              <a:rPr lang="fr-FR" sz="1800" dirty="0"/>
              <a:t>Contrairement aux moteurs à courant continu, il ne nécessitent pas de boucle d'asservissement et sont plus simples à commander. Dans tous les types de moteur, on positionne le rotor en modifiant la direction d'un champ magnétique créé par les bobinages du stator. Ils nécessitent donc non seulement un circuit de puissance mais également un circuit de commande qui contient une partie logique. Cette dernière détermine pour chaque pas quelles sont les bobines alimentées et le sens de rotation. La fréquence de l'horloge du circuit logique détermine la vitesse de rotation comme nous le verrons dans la modélisation.</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p:txBody>
      </p:sp>
      <p:pic>
        <p:nvPicPr>
          <p:cNvPr id="7" name="Espace réservé du contenu 6" descr="Une image contenant texte&#10;&#10;Description générée automatiquement">
            <a:extLst>
              <a:ext uri="{FF2B5EF4-FFF2-40B4-BE49-F238E27FC236}">
                <a16:creationId xmlns:a16="http://schemas.microsoft.com/office/drawing/2014/main" id="{0E2CED72-79B2-4CD6-9F25-3500B64D757D}"/>
              </a:ext>
            </a:extLst>
          </p:cNvPr>
          <p:cNvPicPr>
            <a:picLocks noGrp="1" noChangeAspect="1"/>
          </p:cNvPicPr>
          <p:nvPr>
            <p:ph sz="half" idx="1"/>
          </p:nvPr>
        </p:nvPicPr>
        <p:blipFill>
          <a:blip r:embed="rId2"/>
          <a:stretch>
            <a:fillRect/>
          </a:stretch>
        </p:blipFill>
        <p:spPr>
          <a:xfrm>
            <a:off x="1144589" y="2397918"/>
            <a:ext cx="3596318" cy="2757178"/>
          </a:xfrm>
        </p:spPr>
      </p:pic>
    </p:spTree>
    <p:extLst>
      <p:ext uri="{BB962C8B-B14F-4D97-AF65-F5344CB8AC3E}">
        <p14:creationId xmlns:p14="http://schemas.microsoft.com/office/powerpoint/2010/main" val="182520484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9150D5-4E5B-49A8-B256-2F141A07941C}"/>
              </a:ext>
            </a:extLst>
          </p:cNvPr>
          <p:cNvSpPr>
            <a:spLocks noGrp="1"/>
          </p:cNvSpPr>
          <p:nvPr>
            <p:ph type="title"/>
          </p:nvPr>
        </p:nvSpPr>
        <p:spPr>
          <a:xfrm>
            <a:off x="639817" y="446240"/>
            <a:ext cx="9905998" cy="746456"/>
          </a:xfrm>
        </p:spPr>
        <p:txBody>
          <a:bodyPr>
            <a:normAutofit/>
          </a:bodyPr>
          <a:lstStyle/>
          <a:p>
            <a:pPr algn="ctr">
              <a:lnSpc>
                <a:spcPct val="107000"/>
              </a:lnSpc>
              <a:spcBef>
                <a:spcPts val="1200"/>
              </a:spcBef>
              <a:spcAft>
                <a:spcPts val="300"/>
              </a:spcAft>
            </a:pPr>
            <a:r>
              <a:rPr lang="fr-FR" sz="2800" b="1" kern="1600" dirty="0">
                <a:effectLst/>
                <a:latin typeface="Tw Cen MT (En-têtes)"/>
                <a:ea typeface="Times New Roman" panose="02020603050405020304" pitchFamily="18" charset="0"/>
                <a:cs typeface="Times New Roman" panose="02020603050405020304" pitchFamily="18" charset="0"/>
              </a:rPr>
              <a:t>Servomoteur</a:t>
            </a:r>
            <a:r>
              <a:rPr lang="fr-FR" sz="2400" b="1" kern="1600" dirty="0">
                <a:effectLst/>
                <a:latin typeface="Calibri Light" panose="020F0302020204030204" pitchFamily="34" charset="0"/>
                <a:ea typeface="Times New Roman" panose="02020603050405020304" pitchFamily="18" charset="0"/>
                <a:cs typeface="Times New Roman" panose="02020603050405020304" pitchFamily="18" charset="0"/>
              </a:rPr>
              <a:t> </a:t>
            </a:r>
            <a:endParaRPr lang="en-US" sz="3200" b="1" kern="1600" dirty="0">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Espace réservé du contenu 3">
            <a:extLst>
              <a:ext uri="{FF2B5EF4-FFF2-40B4-BE49-F238E27FC236}">
                <a16:creationId xmlns:a16="http://schemas.microsoft.com/office/drawing/2014/main" id="{BD0EC39F-C062-4372-89B4-EB3D2141D4B5}"/>
              </a:ext>
            </a:extLst>
          </p:cNvPr>
          <p:cNvSpPr>
            <a:spLocks noGrp="1"/>
          </p:cNvSpPr>
          <p:nvPr>
            <p:ph sz="half" idx="2"/>
          </p:nvPr>
        </p:nvSpPr>
        <p:spPr/>
        <p:txBody>
          <a:bodyPr>
            <a:normAutofit fontScale="92500" lnSpcReduction="20000"/>
          </a:bodyPr>
          <a:lstStyle/>
          <a:p>
            <a:pPr marL="0" marR="0">
              <a:lnSpc>
                <a:spcPct val="107000"/>
              </a:lnSpc>
              <a:spcBef>
                <a:spcPts val="0"/>
              </a:spcBef>
              <a:spcAft>
                <a:spcPts val="800"/>
              </a:spcAft>
            </a:pPr>
            <a:r>
              <a:rPr lang="fr-FR" sz="1800" dirty="0">
                <a:effectLst/>
                <a:latin typeface="Arial" panose="020B0604020202020204" pitchFamily="34" charset="0"/>
                <a:ea typeface="Times New Roman" panose="02020603050405020304" pitchFamily="18" charset="0"/>
                <a:cs typeface="Arial" panose="020B0604020202020204" pitchFamily="34" charset="0"/>
              </a:rPr>
              <a:t>A la différence d'un moteur continu, le Servomoteur ne tourne pas sur lui-même de façon continu. Un servomoteur tourne certes sur un axe, mais suivant un angle allant généralement de 0 à 180°.</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a:p>
            <a:pPr marL="0" marR="0">
              <a:lnSpc>
                <a:spcPct val="107000"/>
              </a:lnSpc>
              <a:spcBef>
                <a:spcPts val="0"/>
              </a:spcBef>
              <a:spcAft>
                <a:spcPts val="800"/>
              </a:spcAft>
            </a:pPr>
            <a:r>
              <a:rPr lang="fr-FR" sz="1800" dirty="0">
                <a:effectLst/>
                <a:latin typeface="Arial" panose="020B0604020202020204" pitchFamily="34" charset="0"/>
                <a:ea typeface="Times New Roman" panose="02020603050405020304" pitchFamily="18" charset="0"/>
                <a:cs typeface="Arial" panose="020B0604020202020204" pitchFamily="34" charset="0"/>
              </a:rPr>
              <a:t>En réalité un servomoteur est un moteur continu équipé d'un réducteur (des engrenages), dont l'objectif est de réduire la vitesse et d'augmenter le couple (la puissance) ; et d’un potentiomètre qui permet au servomoteur de garder l’angle d’inclinaison choisit. En effet, l’un des intérêts des servomoteurs c’est de leur faire prendre et garder un angle</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a:p>
            <a:pPr marL="0" marR="0" indent="0">
              <a:lnSpc>
                <a:spcPct val="107000"/>
              </a:lnSpc>
              <a:spcBef>
                <a:spcPts val="0"/>
              </a:spcBef>
              <a:spcAft>
                <a:spcPts val="800"/>
              </a:spcAft>
              <a:buNone/>
            </a:pP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p:txBody>
      </p:sp>
      <p:pic>
        <p:nvPicPr>
          <p:cNvPr id="7" name="Espace réservé du contenu 6">
            <a:extLst>
              <a:ext uri="{FF2B5EF4-FFF2-40B4-BE49-F238E27FC236}">
                <a16:creationId xmlns:a16="http://schemas.microsoft.com/office/drawing/2014/main" id="{53C922CC-827F-48F4-93DF-900007439A46}"/>
              </a:ext>
            </a:extLst>
          </p:cNvPr>
          <p:cNvPicPr>
            <a:picLocks noGrp="1" noChangeAspect="1"/>
          </p:cNvPicPr>
          <p:nvPr>
            <p:ph sz="half" idx="1"/>
          </p:nvPr>
        </p:nvPicPr>
        <p:blipFill>
          <a:blip r:embed="rId2"/>
          <a:stretch>
            <a:fillRect/>
          </a:stretch>
        </p:blipFill>
        <p:spPr>
          <a:xfrm>
            <a:off x="1809750" y="2249488"/>
            <a:ext cx="3541712" cy="3541712"/>
          </a:xfrm>
        </p:spPr>
      </p:pic>
    </p:spTree>
    <p:extLst>
      <p:ext uri="{BB962C8B-B14F-4D97-AF65-F5344CB8AC3E}">
        <p14:creationId xmlns:p14="http://schemas.microsoft.com/office/powerpoint/2010/main" val="982931944"/>
      </p:ext>
    </p:extLst>
  </p:cSld>
  <p:clrMapOvr>
    <a:masterClrMapping/>
  </p:clrMapOvr>
  <p:transition spd="slow">
    <p:wip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085C8775E4A594D922AC7CDE62F2350" ma:contentTypeVersion="0" ma:contentTypeDescription="Crée un document." ma:contentTypeScope="" ma:versionID="a8c152df47c9265a7fdd67821a26c8c6">
  <xsd:schema xmlns:xsd="http://www.w3.org/2001/XMLSchema" xmlns:xs="http://www.w3.org/2001/XMLSchema" xmlns:p="http://schemas.microsoft.com/office/2006/metadata/properties" targetNamespace="http://schemas.microsoft.com/office/2006/metadata/properties" ma:root="true" ma:fieldsID="5c0c293122ff1dc1e70da3304c926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970CA99-A928-4B3E-85D6-A13E187FBE0F}">
  <ds:schemaRefs>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9AF09C90-484E-4C67-933E-B239D30424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8489DA81-E736-44E1-AA07-6F3839F049B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TM04033919[[fn=Circuit]]</Template>
  <TotalTime>626</TotalTime>
  <Words>877</Words>
  <Application>Microsoft Office PowerPoint</Application>
  <PresentationFormat>Grand écran</PresentationFormat>
  <Paragraphs>58</Paragraphs>
  <Slides>17</Slides>
  <Notes>0</Notes>
  <HiddenSlides>0</HiddenSlides>
  <MMClips>2</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17</vt:i4>
      </vt:variant>
    </vt:vector>
  </HeadingPairs>
  <TitlesOfParts>
    <vt:vector size="27" baseType="lpstr">
      <vt:lpstr>Arial</vt:lpstr>
      <vt:lpstr>Calibri</vt:lpstr>
      <vt:lpstr>Calibri Light</vt:lpstr>
      <vt:lpstr>Graphik Medium</vt:lpstr>
      <vt:lpstr>Helvetica Neue</vt:lpstr>
      <vt:lpstr>Segoe UI</vt:lpstr>
      <vt:lpstr>Symbol</vt:lpstr>
      <vt:lpstr>Tw Cen MT</vt:lpstr>
      <vt:lpstr>Tw Cen MT (En-têtes)</vt:lpstr>
      <vt:lpstr>Circuit</vt:lpstr>
      <vt:lpstr>Projet encadré commande numérique</vt:lpstr>
      <vt:lpstr>Le Plan</vt:lpstr>
      <vt:lpstr>Le matériel et les outils necessaires</vt:lpstr>
      <vt:lpstr>Principe de fonctionnement</vt:lpstr>
      <vt:lpstr>Un Arduino UNo</vt:lpstr>
      <vt:lpstr>microcontrôleur</vt:lpstr>
      <vt:lpstr>Le Shield Adafruit</vt:lpstr>
      <vt:lpstr>moteurs pas à pas</vt:lpstr>
      <vt:lpstr>Servomoteur </vt:lpstr>
      <vt:lpstr>Inkscape</vt:lpstr>
      <vt:lpstr>G-code</vt:lpstr>
      <vt:lpstr>Pronterface</vt:lpstr>
      <vt:lpstr>Le shéma électrique:</vt:lpstr>
      <vt:lpstr>Présentation PowerPoint</vt:lpstr>
      <vt:lpstr>Bibliographie</vt:lpstr>
      <vt:lpstr>Vidéos illustratives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encadré commande némirique</dc:title>
  <dc:creator>Ahmed BENAHMED</dc:creator>
  <cp:lastModifiedBy>Ahmed BENAHMED</cp:lastModifiedBy>
  <cp:revision>27</cp:revision>
  <dcterms:created xsi:type="dcterms:W3CDTF">2021-03-21T16:56:52Z</dcterms:created>
  <dcterms:modified xsi:type="dcterms:W3CDTF">2021-05-04T21:04:57Z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0x010100D085C8775E4A594D922AC7CDE62F2350</vt:lpwstr>
  </property>
</Properties>
</file>

<file path=docProps/thumbnail.jpeg>
</file>